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8" r:id="rId4"/>
    <p:sldId id="260" r:id="rId5"/>
    <p:sldId id="289" r:id="rId6"/>
    <p:sldId id="262" r:id="rId7"/>
    <p:sldId id="264" r:id="rId8"/>
    <p:sldId id="266" r:id="rId9"/>
    <p:sldId id="296" r:id="rId10"/>
    <p:sldId id="297" r:id="rId11"/>
    <p:sldId id="298" r:id="rId12"/>
    <p:sldId id="267" r:id="rId13"/>
    <p:sldId id="269" r:id="rId14"/>
    <p:sldId id="276" r:id="rId15"/>
    <p:sldId id="290" r:id="rId16"/>
    <p:sldId id="291" r:id="rId17"/>
    <p:sldId id="292" r:id="rId18"/>
    <p:sldId id="274" r:id="rId19"/>
    <p:sldId id="275" r:id="rId20"/>
    <p:sldId id="280" r:id="rId21"/>
    <p:sldId id="299" r:id="rId22"/>
    <p:sldId id="285" r:id="rId23"/>
    <p:sldId id="286" r:id="rId24"/>
    <p:sldId id="287" r:id="rId25"/>
    <p:sldId id="295" r:id="rId26"/>
    <p:sldId id="30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7" d="100"/>
          <a:sy n="77" d="100"/>
        </p:scale>
        <p:origin x="-116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50582-F5DC-4D58-A525-CABCD117967E}" type="doc">
      <dgm:prSet loTypeId="urn:microsoft.com/office/officeart/2005/8/layout/hierarchy1" loCatId="hierarchy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AR"/>
        </a:p>
      </dgm:t>
    </dgm:pt>
    <dgm:pt modelId="{1B52BB84-1803-4B7E-87D3-C7AE8C65960A}">
      <dgm:prSet phldrT="[Texto]" custT="1"/>
      <dgm:spPr/>
      <dgm:t>
        <a:bodyPr/>
        <a:lstStyle/>
        <a:p>
          <a:r>
            <a:rPr lang="es-AR" sz="2000" dirty="0" smtClean="0">
              <a:solidFill>
                <a:srgbClr val="333399"/>
              </a:solidFill>
            </a:rPr>
            <a:t>Una Jurisdicción:</a:t>
          </a:r>
        </a:p>
        <a:p>
          <a:r>
            <a:rPr lang="es-AR" sz="2000" b="1" dirty="0" smtClean="0">
              <a:solidFill>
                <a:srgbClr val="333399"/>
              </a:solidFill>
            </a:rPr>
            <a:t> MINISTERIO DE DEFENSA</a:t>
          </a:r>
          <a:endParaRPr lang="es-AR" sz="2000" b="1" dirty="0">
            <a:solidFill>
              <a:srgbClr val="333399"/>
            </a:solidFill>
          </a:endParaRPr>
        </a:p>
      </dgm:t>
    </dgm:pt>
    <dgm:pt modelId="{589E5C50-9275-42BF-B2F2-492DEB4B2B14}" type="parTrans" cxnId="{F7D8543A-2253-4DDD-8E98-73E123EB77CC}">
      <dgm:prSet/>
      <dgm:spPr/>
      <dgm:t>
        <a:bodyPr/>
        <a:lstStyle/>
        <a:p>
          <a:endParaRPr lang="es-AR"/>
        </a:p>
      </dgm:t>
    </dgm:pt>
    <dgm:pt modelId="{234C439C-EC41-4FD8-9D80-80510C0BD89B}" type="sibTrans" cxnId="{F7D8543A-2253-4DDD-8E98-73E123EB77CC}">
      <dgm:prSet/>
      <dgm:spPr/>
      <dgm:t>
        <a:bodyPr/>
        <a:lstStyle/>
        <a:p>
          <a:endParaRPr lang="es-AR"/>
        </a:p>
      </dgm:t>
    </dgm:pt>
    <dgm:pt modelId="{D499A622-89A0-4BAB-9371-18A249552C81}">
      <dgm:prSet phldrT="[Texto]"/>
      <dgm:spPr/>
      <dgm:t>
        <a:bodyPr/>
        <a:lstStyle/>
        <a:p>
          <a:r>
            <a:rPr lang="es-AR" dirty="0" smtClean="0">
              <a:solidFill>
                <a:srgbClr val="333399"/>
              </a:solidFill>
            </a:rPr>
            <a:t>Sub-Jurisdicción:</a:t>
          </a:r>
        </a:p>
        <a:p>
          <a:r>
            <a:rPr lang="es-AR" b="1" dirty="0" smtClean="0">
              <a:solidFill>
                <a:srgbClr val="333399"/>
              </a:solidFill>
            </a:rPr>
            <a:t> ESTADO MAYOR CONJUNTO</a:t>
          </a:r>
          <a:endParaRPr lang="es-AR" b="1" dirty="0">
            <a:solidFill>
              <a:srgbClr val="333399"/>
            </a:solidFill>
          </a:endParaRPr>
        </a:p>
      </dgm:t>
    </dgm:pt>
    <dgm:pt modelId="{766B4DB0-3EE4-43BE-B5B0-A9A498920571}" type="parTrans" cxnId="{16F76629-B901-43E9-9834-024CCFEB2C5B}">
      <dgm:prSet/>
      <dgm:spPr/>
      <dgm:t>
        <a:bodyPr/>
        <a:lstStyle/>
        <a:p>
          <a:endParaRPr lang="es-AR" dirty="0"/>
        </a:p>
      </dgm:t>
    </dgm:pt>
    <dgm:pt modelId="{A45E60BE-CE03-402E-BAF8-C9234505BE91}" type="sibTrans" cxnId="{16F76629-B901-43E9-9834-024CCFEB2C5B}">
      <dgm:prSet/>
      <dgm:spPr/>
      <dgm:t>
        <a:bodyPr/>
        <a:lstStyle/>
        <a:p>
          <a:endParaRPr lang="es-AR"/>
        </a:p>
      </dgm:t>
    </dgm:pt>
    <dgm:pt modelId="{20AC0FAF-C381-4B2B-9FC0-8C8AD2C3E4D0}">
      <dgm:prSet phldrT="[Texto]"/>
      <dgm:spPr/>
      <dgm:t>
        <a:bodyPr/>
        <a:lstStyle/>
        <a:p>
          <a:r>
            <a:rPr lang="es-AR" dirty="0" smtClean="0">
              <a:solidFill>
                <a:srgbClr val="333399"/>
              </a:solidFill>
            </a:rPr>
            <a:t>Sub-Jurisdicción:</a:t>
          </a:r>
        </a:p>
        <a:p>
          <a:r>
            <a:rPr lang="es-AR" b="1" dirty="0" smtClean="0">
              <a:solidFill>
                <a:srgbClr val="333399"/>
              </a:solidFill>
            </a:rPr>
            <a:t>ARMADA</a:t>
          </a:r>
          <a:endParaRPr lang="es-AR" b="1" dirty="0">
            <a:solidFill>
              <a:srgbClr val="333399"/>
            </a:solidFill>
          </a:endParaRPr>
        </a:p>
      </dgm:t>
    </dgm:pt>
    <dgm:pt modelId="{9F297E5B-B029-4708-A52A-613AD8F079A7}" type="parTrans" cxnId="{FAECDD3E-0AE9-4D15-9C35-208B68147328}">
      <dgm:prSet/>
      <dgm:spPr/>
      <dgm:t>
        <a:bodyPr/>
        <a:lstStyle/>
        <a:p>
          <a:endParaRPr lang="es-AR" dirty="0"/>
        </a:p>
      </dgm:t>
    </dgm:pt>
    <dgm:pt modelId="{55D162A6-56F9-4A75-BEFF-E6FE36D427DB}" type="sibTrans" cxnId="{FAECDD3E-0AE9-4D15-9C35-208B68147328}">
      <dgm:prSet/>
      <dgm:spPr/>
      <dgm:t>
        <a:bodyPr/>
        <a:lstStyle/>
        <a:p>
          <a:endParaRPr lang="es-AR"/>
        </a:p>
      </dgm:t>
    </dgm:pt>
    <dgm:pt modelId="{9DA520BB-C9D7-4407-B241-F40EF6BEC03D}">
      <dgm:prSet/>
      <dgm:spPr/>
      <dgm:t>
        <a:bodyPr/>
        <a:lstStyle/>
        <a:p>
          <a:r>
            <a:rPr lang="es-AR" dirty="0" smtClean="0">
              <a:solidFill>
                <a:srgbClr val="333399"/>
              </a:solidFill>
            </a:rPr>
            <a:t>Sub-Jurisdicción:</a:t>
          </a:r>
          <a:endParaRPr lang="es-AR" b="1" dirty="0" smtClean="0">
            <a:solidFill>
              <a:srgbClr val="333399"/>
            </a:solidFill>
          </a:endParaRPr>
        </a:p>
        <a:p>
          <a:r>
            <a:rPr lang="es-AR" b="1" dirty="0" smtClean="0">
              <a:solidFill>
                <a:srgbClr val="333399"/>
              </a:solidFill>
            </a:rPr>
            <a:t>FUERZA AÉREA</a:t>
          </a:r>
          <a:endParaRPr lang="es-AR" b="1" dirty="0">
            <a:solidFill>
              <a:srgbClr val="333399"/>
            </a:solidFill>
          </a:endParaRPr>
        </a:p>
      </dgm:t>
    </dgm:pt>
    <dgm:pt modelId="{5D82556B-7C8E-4740-BC76-37BD272CD903}" type="parTrans" cxnId="{1AC3B5E2-6D92-426B-91FC-8DB28F1E333D}">
      <dgm:prSet/>
      <dgm:spPr/>
      <dgm:t>
        <a:bodyPr/>
        <a:lstStyle/>
        <a:p>
          <a:endParaRPr lang="es-AR" dirty="0"/>
        </a:p>
      </dgm:t>
    </dgm:pt>
    <dgm:pt modelId="{98B20808-F496-45B2-8F11-58F6B3AD875C}" type="sibTrans" cxnId="{1AC3B5E2-6D92-426B-91FC-8DB28F1E333D}">
      <dgm:prSet/>
      <dgm:spPr/>
      <dgm:t>
        <a:bodyPr/>
        <a:lstStyle/>
        <a:p>
          <a:endParaRPr lang="es-AR"/>
        </a:p>
      </dgm:t>
    </dgm:pt>
    <dgm:pt modelId="{8B9132F5-8524-4292-A0FA-1200AB047276}">
      <dgm:prSet/>
      <dgm:spPr/>
      <dgm:t>
        <a:bodyPr/>
        <a:lstStyle/>
        <a:p>
          <a:r>
            <a:rPr lang="es-AR" dirty="0" smtClean="0">
              <a:solidFill>
                <a:srgbClr val="333399"/>
              </a:solidFill>
            </a:rPr>
            <a:t>Sub-Jurisdicción:</a:t>
          </a:r>
        </a:p>
        <a:p>
          <a:r>
            <a:rPr lang="es-AR" b="1" dirty="0" smtClean="0">
              <a:solidFill>
                <a:srgbClr val="333399"/>
              </a:solidFill>
            </a:rPr>
            <a:t>EJÉRCITO</a:t>
          </a:r>
          <a:endParaRPr lang="es-AR" b="1" dirty="0">
            <a:solidFill>
              <a:srgbClr val="333399"/>
            </a:solidFill>
          </a:endParaRPr>
        </a:p>
      </dgm:t>
    </dgm:pt>
    <dgm:pt modelId="{D534A762-3090-422E-9936-63B3DB3DCEE2}" type="sibTrans" cxnId="{C65E97A1-5D90-49C2-8582-5E7DC8B9B3EC}">
      <dgm:prSet/>
      <dgm:spPr/>
      <dgm:t>
        <a:bodyPr/>
        <a:lstStyle/>
        <a:p>
          <a:endParaRPr lang="es-AR"/>
        </a:p>
      </dgm:t>
    </dgm:pt>
    <dgm:pt modelId="{AE56C785-B3AA-4D8B-9157-8FBBE38F354B}" type="parTrans" cxnId="{C65E97A1-5D90-49C2-8582-5E7DC8B9B3EC}">
      <dgm:prSet/>
      <dgm:spPr/>
      <dgm:t>
        <a:bodyPr/>
        <a:lstStyle/>
        <a:p>
          <a:endParaRPr lang="es-AR" dirty="0"/>
        </a:p>
      </dgm:t>
    </dgm:pt>
    <dgm:pt modelId="{947B1F6A-C80C-413F-9CBE-0F3AE5ADCF5C}" type="pres">
      <dgm:prSet presAssocID="{16950582-F5DC-4D58-A525-CABCD11796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C2F022C-3319-4C7C-9B2A-3BA4191AB660}" type="pres">
      <dgm:prSet presAssocID="{1B52BB84-1803-4B7E-87D3-C7AE8C65960A}" presName="hierRoot1" presStyleCnt="0"/>
      <dgm:spPr/>
    </dgm:pt>
    <dgm:pt modelId="{5BF949D2-56ED-4A5C-B8E3-E0C4B148F2A8}" type="pres">
      <dgm:prSet presAssocID="{1B52BB84-1803-4B7E-87D3-C7AE8C65960A}" presName="composite" presStyleCnt="0"/>
      <dgm:spPr/>
    </dgm:pt>
    <dgm:pt modelId="{6827D4F8-99C2-4439-8523-3DB74B4B75DF}" type="pres">
      <dgm:prSet presAssocID="{1B52BB84-1803-4B7E-87D3-C7AE8C65960A}" presName="background" presStyleLbl="node0" presStyleIdx="0" presStyleCnt="1"/>
      <dgm:spPr/>
    </dgm:pt>
    <dgm:pt modelId="{4731B64E-B01C-4C82-9F48-FD6E5DBD61D6}" type="pres">
      <dgm:prSet presAssocID="{1B52BB84-1803-4B7E-87D3-C7AE8C65960A}" presName="text" presStyleLbl="fgAcc0" presStyleIdx="0" presStyleCnt="1" custScaleX="158298" custScaleY="122925" custLinFactNeighborX="-17736" custLinFactNeighborY="-7959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3159A4F-B099-4D1D-AC17-C738703FC14A}" type="pres">
      <dgm:prSet presAssocID="{1B52BB84-1803-4B7E-87D3-C7AE8C65960A}" presName="hierChild2" presStyleCnt="0"/>
      <dgm:spPr/>
    </dgm:pt>
    <dgm:pt modelId="{84F7C11B-1788-4CC7-8B63-2D666F73F0FB}" type="pres">
      <dgm:prSet presAssocID="{766B4DB0-3EE4-43BE-B5B0-A9A498920571}" presName="Name10" presStyleLbl="parChTrans1D2" presStyleIdx="0" presStyleCnt="4"/>
      <dgm:spPr/>
      <dgm:t>
        <a:bodyPr/>
        <a:lstStyle/>
        <a:p>
          <a:endParaRPr lang="es-AR"/>
        </a:p>
      </dgm:t>
    </dgm:pt>
    <dgm:pt modelId="{DF1F86E4-B6C4-462E-85E1-FD02EEFECC5A}" type="pres">
      <dgm:prSet presAssocID="{D499A622-89A0-4BAB-9371-18A249552C81}" presName="hierRoot2" presStyleCnt="0"/>
      <dgm:spPr/>
    </dgm:pt>
    <dgm:pt modelId="{2117C7F6-6332-42EF-B874-DD68E1BD264A}" type="pres">
      <dgm:prSet presAssocID="{D499A622-89A0-4BAB-9371-18A249552C81}" presName="composite2" presStyleCnt="0"/>
      <dgm:spPr/>
    </dgm:pt>
    <dgm:pt modelId="{934AF8B1-02B2-4608-AE73-A634C903BF5A}" type="pres">
      <dgm:prSet presAssocID="{D499A622-89A0-4BAB-9371-18A249552C81}" presName="background2" presStyleLbl="node2" presStyleIdx="0" presStyleCnt="4"/>
      <dgm:spPr/>
    </dgm:pt>
    <dgm:pt modelId="{F90D7D8B-B9DC-4ABC-9E2A-E30D8EE2B701}" type="pres">
      <dgm:prSet presAssocID="{D499A622-89A0-4BAB-9371-18A249552C81}" presName="text2" presStyleLbl="fgAcc2" presStyleIdx="0" presStyleCnt="4" custLinFactNeighborX="2279" custLinFactNeighborY="-6335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9A30BE4-ACA9-44C6-8B11-50DFDD7FBE36}" type="pres">
      <dgm:prSet presAssocID="{D499A622-89A0-4BAB-9371-18A249552C81}" presName="hierChild3" presStyleCnt="0"/>
      <dgm:spPr/>
    </dgm:pt>
    <dgm:pt modelId="{05EB572F-BCD9-4CBA-88D2-43F8A8E1EAD7}" type="pres">
      <dgm:prSet presAssocID="{9F297E5B-B029-4708-A52A-613AD8F079A7}" presName="Name10" presStyleLbl="parChTrans1D2" presStyleIdx="1" presStyleCnt="4"/>
      <dgm:spPr/>
      <dgm:t>
        <a:bodyPr/>
        <a:lstStyle/>
        <a:p>
          <a:endParaRPr lang="es-AR"/>
        </a:p>
      </dgm:t>
    </dgm:pt>
    <dgm:pt modelId="{894D2993-7804-4831-91B8-FE0AB3B4B870}" type="pres">
      <dgm:prSet presAssocID="{20AC0FAF-C381-4B2B-9FC0-8C8AD2C3E4D0}" presName="hierRoot2" presStyleCnt="0"/>
      <dgm:spPr/>
    </dgm:pt>
    <dgm:pt modelId="{E6193B7B-2F0E-414C-861F-5DC8D7A49A86}" type="pres">
      <dgm:prSet presAssocID="{20AC0FAF-C381-4B2B-9FC0-8C8AD2C3E4D0}" presName="composite2" presStyleCnt="0"/>
      <dgm:spPr/>
    </dgm:pt>
    <dgm:pt modelId="{3D01FF6B-A5CF-43BA-A848-DD5A41445448}" type="pres">
      <dgm:prSet presAssocID="{20AC0FAF-C381-4B2B-9FC0-8C8AD2C3E4D0}" presName="background2" presStyleLbl="node2" presStyleIdx="1" presStyleCnt="4"/>
      <dgm:spPr/>
    </dgm:pt>
    <dgm:pt modelId="{98F0C81A-C928-43C0-83BD-0F153FE7A22E}" type="pres">
      <dgm:prSet presAssocID="{20AC0FAF-C381-4B2B-9FC0-8C8AD2C3E4D0}" presName="text2" presStyleLbl="fgAcc2" presStyleIdx="1" presStyleCnt="4" custLinFactNeighborX="-7194" custLinFactNeighborY="-6335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1D1A3A6-EFBE-450F-AF05-C172676F871C}" type="pres">
      <dgm:prSet presAssocID="{20AC0FAF-C381-4B2B-9FC0-8C8AD2C3E4D0}" presName="hierChild3" presStyleCnt="0"/>
      <dgm:spPr/>
    </dgm:pt>
    <dgm:pt modelId="{E0DB1C44-1BA1-4C9A-83C8-A2CA39724E89}" type="pres">
      <dgm:prSet presAssocID="{AE56C785-B3AA-4D8B-9157-8FBBE38F354B}" presName="Name10" presStyleLbl="parChTrans1D2" presStyleIdx="2" presStyleCnt="4"/>
      <dgm:spPr/>
      <dgm:t>
        <a:bodyPr/>
        <a:lstStyle/>
        <a:p>
          <a:endParaRPr lang="es-AR"/>
        </a:p>
      </dgm:t>
    </dgm:pt>
    <dgm:pt modelId="{D7DA6098-DF67-493B-9262-9F810B7EEB99}" type="pres">
      <dgm:prSet presAssocID="{8B9132F5-8524-4292-A0FA-1200AB047276}" presName="hierRoot2" presStyleCnt="0"/>
      <dgm:spPr/>
    </dgm:pt>
    <dgm:pt modelId="{548049BD-6D65-4B33-95F9-BDEC0D8EEFA0}" type="pres">
      <dgm:prSet presAssocID="{8B9132F5-8524-4292-A0FA-1200AB047276}" presName="composite2" presStyleCnt="0"/>
      <dgm:spPr/>
    </dgm:pt>
    <dgm:pt modelId="{615266B1-E456-4D66-99CF-B7455A70EAFC}" type="pres">
      <dgm:prSet presAssocID="{8B9132F5-8524-4292-A0FA-1200AB047276}" presName="background2" presStyleLbl="node2" presStyleIdx="2" presStyleCnt="4"/>
      <dgm:spPr/>
    </dgm:pt>
    <dgm:pt modelId="{CFFF2A96-97F4-43D0-8BF5-27CD3496F25E}" type="pres">
      <dgm:prSet presAssocID="{8B9132F5-8524-4292-A0FA-1200AB047276}" presName="text2" presStyleLbl="fgAcc2" presStyleIdx="2" presStyleCnt="4" custLinFactNeighborX="-3137" custLinFactNeighborY="-6335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39681BA-C912-4E7F-B2DB-B42D11B18F2D}" type="pres">
      <dgm:prSet presAssocID="{8B9132F5-8524-4292-A0FA-1200AB047276}" presName="hierChild3" presStyleCnt="0"/>
      <dgm:spPr/>
    </dgm:pt>
    <dgm:pt modelId="{CDC8BF6A-070D-4654-B1D7-2F08B9911A7E}" type="pres">
      <dgm:prSet presAssocID="{5D82556B-7C8E-4740-BC76-37BD272CD903}" presName="Name10" presStyleLbl="parChTrans1D2" presStyleIdx="3" presStyleCnt="4"/>
      <dgm:spPr/>
      <dgm:t>
        <a:bodyPr/>
        <a:lstStyle/>
        <a:p>
          <a:endParaRPr lang="es-AR"/>
        </a:p>
      </dgm:t>
    </dgm:pt>
    <dgm:pt modelId="{9CC352B9-6842-45E4-B59C-98C3CC5AAE18}" type="pres">
      <dgm:prSet presAssocID="{9DA520BB-C9D7-4407-B241-F40EF6BEC03D}" presName="hierRoot2" presStyleCnt="0"/>
      <dgm:spPr/>
    </dgm:pt>
    <dgm:pt modelId="{5EC38F81-451C-4D6E-A4E9-CCAFA6347FA6}" type="pres">
      <dgm:prSet presAssocID="{9DA520BB-C9D7-4407-B241-F40EF6BEC03D}" presName="composite2" presStyleCnt="0"/>
      <dgm:spPr/>
    </dgm:pt>
    <dgm:pt modelId="{DAED706B-4B82-498B-A26D-C6E1A0C3EC13}" type="pres">
      <dgm:prSet presAssocID="{9DA520BB-C9D7-4407-B241-F40EF6BEC03D}" presName="background2" presStyleLbl="node2" presStyleIdx="3" presStyleCnt="4"/>
      <dgm:spPr/>
    </dgm:pt>
    <dgm:pt modelId="{42D7C4EC-E6F8-4DB7-B115-DB42AA23B7C0}" type="pres">
      <dgm:prSet presAssocID="{9DA520BB-C9D7-4407-B241-F40EF6BEC03D}" presName="text2" presStyleLbl="fgAcc2" presStyleIdx="3" presStyleCnt="4" custLinFactNeighborX="-8099" custLinFactNeighborY="-6335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E4F858AE-0F24-447C-905A-070AB2C868DD}" type="pres">
      <dgm:prSet presAssocID="{9DA520BB-C9D7-4407-B241-F40EF6BEC03D}" presName="hierChild3" presStyleCnt="0"/>
      <dgm:spPr/>
    </dgm:pt>
  </dgm:ptLst>
  <dgm:cxnLst>
    <dgm:cxn modelId="{78776F20-FC50-4529-964E-0C76ECCECBF8}" type="presOf" srcId="{20AC0FAF-C381-4B2B-9FC0-8C8AD2C3E4D0}" destId="{98F0C81A-C928-43C0-83BD-0F153FE7A22E}" srcOrd="0" destOrd="0" presId="urn:microsoft.com/office/officeart/2005/8/layout/hierarchy1"/>
    <dgm:cxn modelId="{FAECDD3E-0AE9-4D15-9C35-208B68147328}" srcId="{1B52BB84-1803-4B7E-87D3-C7AE8C65960A}" destId="{20AC0FAF-C381-4B2B-9FC0-8C8AD2C3E4D0}" srcOrd="1" destOrd="0" parTransId="{9F297E5B-B029-4708-A52A-613AD8F079A7}" sibTransId="{55D162A6-56F9-4A75-BEFF-E6FE36D427DB}"/>
    <dgm:cxn modelId="{F7D8543A-2253-4DDD-8E98-73E123EB77CC}" srcId="{16950582-F5DC-4D58-A525-CABCD117967E}" destId="{1B52BB84-1803-4B7E-87D3-C7AE8C65960A}" srcOrd="0" destOrd="0" parTransId="{589E5C50-9275-42BF-B2F2-492DEB4B2B14}" sibTransId="{234C439C-EC41-4FD8-9D80-80510C0BD89B}"/>
    <dgm:cxn modelId="{31CAAEE6-937F-4484-BE56-8A904F2E3F03}" type="presOf" srcId="{1B52BB84-1803-4B7E-87D3-C7AE8C65960A}" destId="{4731B64E-B01C-4C82-9F48-FD6E5DBD61D6}" srcOrd="0" destOrd="0" presId="urn:microsoft.com/office/officeart/2005/8/layout/hierarchy1"/>
    <dgm:cxn modelId="{C7D38058-0C82-42A5-A32C-454379D9F991}" type="presOf" srcId="{9F297E5B-B029-4708-A52A-613AD8F079A7}" destId="{05EB572F-BCD9-4CBA-88D2-43F8A8E1EAD7}" srcOrd="0" destOrd="0" presId="urn:microsoft.com/office/officeart/2005/8/layout/hierarchy1"/>
    <dgm:cxn modelId="{36832390-9989-436B-B33C-49B4009C7722}" type="presOf" srcId="{D499A622-89A0-4BAB-9371-18A249552C81}" destId="{F90D7D8B-B9DC-4ABC-9E2A-E30D8EE2B701}" srcOrd="0" destOrd="0" presId="urn:microsoft.com/office/officeart/2005/8/layout/hierarchy1"/>
    <dgm:cxn modelId="{992E17F2-1170-4300-9468-EE6957480973}" type="presOf" srcId="{AE56C785-B3AA-4D8B-9157-8FBBE38F354B}" destId="{E0DB1C44-1BA1-4C9A-83C8-A2CA39724E89}" srcOrd="0" destOrd="0" presId="urn:microsoft.com/office/officeart/2005/8/layout/hierarchy1"/>
    <dgm:cxn modelId="{075B8CEA-8DA5-4C5B-82C0-21BB812F7D76}" type="presOf" srcId="{8B9132F5-8524-4292-A0FA-1200AB047276}" destId="{CFFF2A96-97F4-43D0-8BF5-27CD3496F25E}" srcOrd="0" destOrd="0" presId="urn:microsoft.com/office/officeart/2005/8/layout/hierarchy1"/>
    <dgm:cxn modelId="{4569FE61-AD2E-4DB5-BD3D-894D3E84373D}" type="presOf" srcId="{16950582-F5DC-4D58-A525-CABCD117967E}" destId="{947B1F6A-C80C-413F-9CBE-0F3AE5ADCF5C}" srcOrd="0" destOrd="0" presId="urn:microsoft.com/office/officeart/2005/8/layout/hierarchy1"/>
    <dgm:cxn modelId="{1AC3B5E2-6D92-426B-91FC-8DB28F1E333D}" srcId="{1B52BB84-1803-4B7E-87D3-C7AE8C65960A}" destId="{9DA520BB-C9D7-4407-B241-F40EF6BEC03D}" srcOrd="3" destOrd="0" parTransId="{5D82556B-7C8E-4740-BC76-37BD272CD903}" sibTransId="{98B20808-F496-45B2-8F11-58F6B3AD875C}"/>
    <dgm:cxn modelId="{DBA1CC79-EE63-457A-BCDE-BB93E70E812C}" type="presOf" srcId="{5D82556B-7C8E-4740-BC76-37BD272CD903}" destId="{CDC8BF6A-070D-4654-B1D7-2F08B9911A7E}" srcOrd="0" destOrd="0" presId="urn:microsoft.com/office/officeart/2005/8/layout/hierarchy1"/>
    <dgm:cxn modelId="{C65E97A1-5D90-49C2-8582-5E7DC8B9B3EC}" srcId="{1B52BB84-1803-4B7E-87D3-C7AE8C65960A}" destId="{8B9132F5-8524-4292-A0FA-1200AB047276}" srcOrd="2" destOrd="0" parTransId="{AE56C785-B3AA-4D8B-9157-8FBBE38F354B}" sibTransId="{D534A762-3090-422E-9936-63B3DB3DCEE2}"/>
    <dgm:cxn modelId="{590DDC84-AF60-429E-8AAD-6E4F998ADC70}" type="presOf" srcId="{766B4DB0-3EE4-43BE-B5B0-A9A498920571}" destId="{84F7C11B-1788-4CC7-8B63-2D666F73F0FB}" srcOrd="0" destOrd="0" presId="urn:microsoft.com/office/officeart/2005/8/layout/hierarchy1"/>
    <dgm:cxn modelId="{260878C6-253B-46B9-8580-5F63C71688C3}" type="presOf" srcId="{9DA520BB-C9D7-4407-B241-F40EF6BEC03D}" destId="{42D7C4EC-E6F8-4DB7-B115-DB42AA23B7C0}" srcOrd="0" destOrd="0" presId="urn:microsoft.com/office/officeart/2005/8/layout/hierarchy1"/>
    <dgm:cxn modelId="{16F76629-B901-43E9-9834-024CCFEB2C5B}" srcId="{1B52BB84-1803-4B7E-87D3-C7AE8C65960A}" destId="{D499A622-89A0-4BAB-9371-18A249552C81}" srcOrd="0" destOrd="0" parTransId="{766B4DB0-3EE4-43BE-B5B0-A9A498920571}" sibTransId="{A45E60BE-CE03-402E-BAF8-C9234505BE91}"/>
    <dgm:cxn modelId="{933C1613-9957-4E22-84E7-08657C97F668}" type="presParOf" srcId="{947B1F6A-C80C-413F-9CBE-0F3AE5ADCF5C}" destId="{3C2F022C-3319-4C7C-9B2A-3BA4191AB660}" srcOrd="0" destOrd="0" presId="urn:microsoft.com/office/officeart/2005/8/layout/hierarchy1"/>
    <dgm:cxn modelId="{8FFB040A-5C01-42E3-8EC9-50963B98CCB0}" type="presParOf" srcId="{3C2F022C-3319-4C7C-9B2A-3BA4191AB660}" destId="{5BF949D2-56ED-4A5C-B8E3-E0C4B148F2A8}" srcOrd="0" destOrd="0" presId="urn:microsoft.com/office/officeart/2005/8/layout/hierarchy1"/>
    <dgm:cxn modelId="{3A8CCDAB-92B1-4870-AE09-F3FE73E11266}" type="presParOf" srcId="{5BF949D2-56ED-4A5C-B8E3-E0C4B148F2A8}" destId="{6827D4F8-99C2-4439-8523-3DB74B4B75DF}" srcOrd="0" destOrd="0" presId="urn:microsoft.com/office/officeart/2005/8/layout/hierarchy1"/>
    <dgm:cxn modelId="{6D3504E1-36C7-41A7-AA0F-BC0E0996145C}" type="presParOf" srcId="{5BF949D2-56ED-4A5C-B8E3-E0C4B148F2A8}" destId="{4731B64E-B01C-4C82-9F48-FD6E5DBD61D6}" srcOrd="1" destOrd="0" presId="urn:microsoft.com/office/officeart/2005/8/layout/hierarchy1"/>
    <dgm:cxn modelId="{4A731AA8-0ED1-4F89-92BD-E6E29D622DC2}" type="presParOf" srcId="{3C2F022C-3319-4C7C-9B2A-3BA4191AB660}" destId="{E3159A4F-B099-4D1D-AC17-C738703FC14A}" srcOrd="1" destOrd="0" presId="urn:microsoft.com/office/officeart/2005/8/layout/hierarchy1"/>
    <dgm:cxn modelId="{9A345D1E-3E6D-48BA-AAA9-0A871E0718A9}" type="presParOf" srcId="{E3159A4F-B099-4D1D-AC17-C738703FC14A}" destId="{84F7C11B-1788-4CC7-8B63-2D666F73F0FB}" srcOrd="0" destOrd="0" presId="urn:microsoft.com/office/officeart/2005/8/layout/hierarchy1"/>
    <dgm:cxn modelId="{BDF054CA-4A59-4F7D-A757-0065B920BA56}" type="presParOf" srcId="{E3159A4F-B099-4D1D-AC17-C738703FC14A}" destId="{DF1F86E4-B6C4-462E-85E1-FD02EEFECC5A}" srcOrd="1" destOrd="0" presId="urn:microsoft.com/office/officeart/2005/8/layout/hierarchy1"/>
    <dgm:cxn modelId="{F1D8B07A-8BAA-4575-930A-BA27687B7919}" type="presParOf" srcId="{DF1F86E4-B6C4-462E-85E1-FD02EEFECC5A}" destId="{2117C7F6-6332-42EF-B874-DD68E1BD264A}" srcOrd="0" destOrd="0" presId="urn:microsoft.com/office/officeart/2005/8/layout/hierarchy1"/>
    <dgm:cxn modelId="{7FF2A092-A075-4A59-B778-D03007EBBF22}" type="presParOf" srcId="{2117C7F6-6332-42EF-B874-DD68E1BD264A}" destId="{934AF8B1-02B2-4608-AE73-A634C903BF5A}" srcOrd="0" destOrd="0" presId="urn:microsoft.com/office/officeart/2005/8/layout/hierarchy1"/>
    <dgm:cxn modelId="{417154A1-ADC3-44E8-BACA-99ECCE88ABDB}" type="presParOf" srcId="{2117C7F6-6332-42EF-B874-DD68E1BD264A}" destId="{F90D7D8B-B9DC-4ABC-9E2A-E30D8EE2B701}" srcOrd="1" destOrd="0" presId="urn:microsoft.com/office/officeart/2005/8/layout/hierarchy1"/>
    <dgm:cxn modelId="{2BAD5E3A-ABA3-419A-9F7A-C2AF575520A6}" type="presParOf" srcId="{DF1F86E4-B6C4-462E-85E1-FD02EEFECC5A}" destId="{39A30BE4-ACA9-44C6-8B11-50DFDD7FBE36}" srcOrd="1" destOrd="0" presId="urn:microsoft.com/office/officeart/2005/8/layout/hierarchy1"/>
    <dgm:cxn modelId="{5D962A8A-CEEE-45DD-8840-61F03667B75D}" type="presParOf" srcId="{E3159A4F-B099-4D1D-AC17-C738703FC14A}" destId="{05EB572F-BCD9-4CBA-88D2-43F8A8E1EAD7}" srcOrd="2" destOrd="0" presId="urn:microsoft.com/office/officeart/2005/8/layout/hierarchy1"/>
    <dgm:cxn modelId="{6DC39EAD-0F2A-4543-B253-CC7105FED540}" type="presParOf" srcId="{E3159A4F-B099-4D1D-AC17-C738703FC14A}" destId="{894D2993-7804-4831-91B8-FE0AB3B4B870}" srcOrd="3" destOrd="0" presId="urn:microsoft.com/office/officeart/2005/8/layout/hierarchy1"/>
    <dgm:cxn modelId="{CBE27BD0-6A04-450A-B16D-5B104624BD0D}" type="presParOf" srcId="{894D2993-7804-4831-91B8-FE0AB3B4B870}" destId="{E6193B7B-2F0E-414C-861F-5DC8D7A49A86}" srcOrd="0" destOrd="0" presId="urn:microsoft.com/office/officeart/2005/8/layout/hierarchy1"/>
    <dgm:cxn modelId="{5371B2CF-9914-4328-BDA5-BD0657A5F8E5}" type="presParOf" srcId="{E6193B7B-2F0E-414C-861F-5DC8D7A49A86}" destId="{3D01FF6B-A5CF-43BA-A848-DD5A41445448}" srcOrd="0" destOrd="0" presId="urn:microsoft.com/office/officeart/2005/8/layout/hierarchy1"/>
    <dgm:cxn modelId="{DBD04565-D240-4CA1-A048-0AA7CD611387}" type="presParOf" srcId="{E6193B7B-2F0E-414C-861F-5DC8D7A49A86}" destId="{98F0C81A-C928-43C0-83BD-0F153FE7A22E}" srcOrd="1" destOrd="0" presId="urn:microsoft.com/office/officeart/2005/8/layout/hierarchy1"/>
    <dgm:cxn modelId="{1B575E74-DA61-4246-B11E-1C5300F6B072}" type="presParOf" srcId="{894D2993-7804-4831-91B8-FE0AB3B4B870}" destId="{11D1A3A6-EFBE-450F-AF05-C172676F871C}" srcOrd="1" destOrd="0" presId="urn:microsoft.com/office/officeart/2005/8/layout/hierarchy1"/>
    <dgm:cxn modelId="{FB6E6564-6CDA-45D4-B0A0-1486E93132EC}" type="presParOf" srcId="{E3159A4F-B099-4D1D-AC17-C738703FC14A}" destId="{E0DB1C44-1BA1-4C9A-83C8-A2CA39724E89}" srcOrd="4" destOrd="0" presId="urn:microsoft.com/office/officeart/2005/8/layout/hierarchy1"/>
    <dgm:cxn modelId="{2A378DEB-3DD8-40FD-8139-4F3093A37B2B}" type="presParOf" srcId="{E3159A4F-B099-4D1D-AC17-C738703FC14A}" destId="{D7DA6098-DF67-493B-9262-9F810B7EEB99}" srcOrd="5" destOrd="0" presId="urn:microsoft.com/office/officeart/2005/8/layout/hierarchy1"/>
    <dgm:cxn modelId="{9811A870-1F4F-4254-877C-B77F1A258190}" type="presParOf" srcId="{D7DA6098-DF67-493B-9262-9F810B7EEB99}" destId="{548049BD-6D65-4B33-95F9-BDEC0D8EEFA0}" srcOrd="0" destOrd="0" presId="urn:microsoft.com/office/officeart/2005/8/layout/hierarchy1"/>
    <dgm:cxn modelId="{790C9A37-53D5-492B-A287-736038F5F1A0}" type="presParOf" srcId="{548049BD-6D65-4B33-95F9-BDEC0D8EEFA0}" destId="{615266B1-E456-4D66-99CF-B7455A70EAFC}" srcOrd="0" destOrd="0" presId="urn:microsoft.com/office/officeart/2005/8/layout/hierarchy1"/>
    <dgm:cxn modelId="{AB8A148B-1EB7-4CCD-97B9-44E18AC0F467}" type="presParOf" srcId="{548049BD-6D65-4B33-95F9-BDEC0D8EEFA0}" destId="{CFFF2A96-97F4-43D0-8BF5-27CD3496F25E}" srcOrd="1" destOrd="0" presId="urn:microsoft.com/office/officeart/2005/8/layout/hierarchy1"/>
    <dgm:cxn modelId="{6B1FE540-CE48-4227-AEDB-04053E71CA25}" type="presParOf" srcId="{D7DA6098-DF67-493B-9262-9F810B7EEB99}" destId="{539681BA-C912-4E7F-B2DB-B42D11B18F2D}" srcOrd="1" destOrd="0" presId="urn:microsoft.com/office/officeart/2005/8/layout/hierarchy1"/>
    <dgm:cxn modelId="{E4C54FCE-09C6-4C02-B223-62698C96EF10}" type="presParOf" srcId="{E3159A4F-B099-4D1D-AC17-C738703FC14A}" destId="{CDC8BF6A-070D-4654-B1D7-2F08B9911A7E}" srcOrd="6" destOrd="0" presId="urn:microsoft.com/office/officeart/2005/8/layout/hierarchy1"/>
    <dgm:cxn modelId="{BFAC8F54-D741-4A65-8CE0-5F00E5A401C5}" type="presParOf" srcId="{E3159A4F-B099-4D1D-AC17-C738703FC14A}" destId="{9CC352B9-6842-45E4-B59C-98C3CC5AAE18}" srcOrd="7" destOrd="0" presId="urn:microsoft.com/office/officeart/2005/8/layout/hierarchy1"/>
    <dgm:cxn modelId="{6B8029FC-EC3B-47EE-AE5A-BCB409300720}" type="presParOf" srcId="{9CC352B9-6842-45E4-B59C-98C3CC5AAE18}" destId="{5EC38F81-451C-4D6E-A4E9-CCAFA6347FA6}" srcOrd="0" destOrd="0" presId="urn:microsoft.com/office/officeart/2005/8/layout/hierarchy1"/>
    <dgm:cxn modelId="{B7CE7ABB-82A4-4680-8C3D-CFCEC4CFE576}" type="presParOf" srcId="{5EC38F81-451C-4D6E-A4E9-CCAFA6347FA6}" destId="{DAED706B-4B82-498B-A26D-C6E1A0C3EC13}" srcOrd="0" destOrd="0" presId="urn:microsoft.com/office/officeart/2005/8/layout/hierarchy1"/>
    <dgm:cxn modelId="{60262A0B-A37E-4374-8547-A3044F43CDEB}" type="presParOf" srcId="{5EC38F81-451C-4D6E-A4E9-CCAFA6347FA6}" destId="{42D7C4EC-E6F8-4DB7-B115-DB42AA23B7C0}" srcOrd="1" destOrd="0" presId="urn:microsoft.com/office/officeart/2005/8/layout/hierarchy1"/>
    <dgm:cxn modelId="{BA3CADA9-CC1E-469D-B298-038EFDCB649A}" type="presParOf" srcId="{9CC352B9-6842-45E4-B59C-98C3CC5AAE18}" destId="{E4F858AE-0F24-447C-905A-070AB2C868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F24FE-6920-4C0E-983B-6B69BA97984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F1F20E9-0D7F-4718-8B7E-614DAE21D8B3}" type="pres">
      <dgm:prSet presAssocID="{2CDF24FE-6920-4C0E-983B-6B69BA9798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</dgm:ptLst>
  <dgm:cxnLst>
    <dgm:cxn modelId="{2D873634-29C7-4A4D-83F2-70BC21BEABFA}" type="presOf" srcId="{2CDF24FE-6920-4C0E-983B-6B69BA97984F}" destId="{0F1F20E9-0D7F-4718-8B7E-614DAE21D8B3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C8BF6A-070D-4654-B1D7-2F08B9911A7E}">
      <dsp:nvSpPr>
        <dsp:cNvPr id="0" name=""/>
        <dsp:cNvSpPr/>
      </dsp:nvSpPr>
      <dsp:spPr>
        <a:xfrm>
          <a:off x="3412046" y="1162526"/>
          <a:ext cx="3051968" cy="623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587"/>
              </a:lnTo>
              <a:lnTo>
                <a:pt x="3051968" y="476587"/>
              </a:lnTo>
              <a:lnTo>
                <a:pt x="3051968" y="62310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1C44-1BA1-4C9A-83C8-A2CA39724E89}">
      <dsp:nvSpPr>
        <dsp:cNvPr id="0" name=""/>
        <dsp:cNvSpPr/>
      </dsp:nvSpPr>
      <dsp:spPr>
        <a:xfrm>
          <a:off x="3412046" y="1162526"/>
          <a:ext cx="1197411" cy="623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587"/>
              </a:lnTo>
              <a:lnTo>
                <a:pt x="1197411" y="476587"/>
              </a:lnTo>
              <a:lnTo>
                <a:pt x="1197411" y="62310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572F-BCD9-4CBA-88D2-43F8A8E1EAD7}">
      <dsp:nvSpPr>
        <dsp:cNvPr id="0" name=""/>
        <dsp:cNvSpPr/>
      </dsp:nvSpPr>
      <dsp:spPr>
        <a:xfrm>
          <a:off x="2612258" y="1162526"/>
          <a:ext cx="799787" cy="623102"/>
        </a:xfrm>
        <a:custGeom>
          <a:avLst/>
          <a:gdLst/>
          <a:ahLst/>
          <a:cxnLst/>
          <a:rect l="0" t="0" r="0" b="0"/>
          <a:pathLst>
            <a:path>
              <a:moveTo>
                <a:pt x="799787" y="0"/>
              </a:moveTo>
              <a:lnTo>
                <a:pt x="799787" y="476587"/>
              </a:lnTo>
              <a:lnTo>
                <a:pt x="0" y="476587"/>
              </a:lnTo>
              <a:lnTo>
                <a:pt x="0" y="62310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7C11B-1788-4CC7-8B63-2D666F73F0FB}">
      <dsp:nvSpPr>
        <dsp:cNvPr id="0" name=""/>
        <dsp:cNvSpPr/>
      </dsp:nvSpPr>
      <dsp:spPr>
        <a:xfrm>
          <a:off x="829046" y="1162526"/>
          <a:ext cx="2583000" cy="623102"/>
        </a:xfrm>
        <a:custGeom>
          <a:avLst/>
          <a:gdLst/>
          <a:ahLst/>
          <a:cxnLst/>
          <a:rect l="0" t="0" r="0" b="0"/>
          <a:pathLst>
            <a:path>
              <a:moveTo>
                <a:pt x="2583000" y="0"/>
              </a:moveTo>
              <a:lnTo>
                <a:pt x="2583000" y="476587"/>
              </a:lnTo>
              <a:lnTo>
                <a:pt x="0" y="476587"/>
              </a:lnTo>
              <a:lnTo>
                <a:pt x="0" y="623102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7D4F8-99C2-4439-8523-3DB74B4B75DF}">
      <dsp:nvSpPr>
        <dsp:cNvPr id="0" name=""/>
        <dsp:cNvSpPr/>
      </dsp:nvSpPr>
      <dsp:spPr>
        <a:xfrm>
          <a:off x="2160246" y="-72008"/>
          <a:ext cx="2503600" cy="1234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31B64E-B01C-4C82-9F48-FD6E5DBD61D6}">
      <dsp:nvSpPr>
        <dsp:cNvPr id="0" name=""/>
        <dsp:cNvSpPr/>
      </dsp:nvSpPr>
      <dsp:spPr>
        <a:xfrm>
          <a:off x="2335977" y="94935"/>
          <a:ext cx="2503600" cy="1234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solidFill>
                <a:srgbClr val="333399"/>
              </a:solidFill>
            </a:rPr>
            <a:t>Una Jurisdicción: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rgbClr val="333399"/>
              </a:solidFill>
            </a:rPr>
            <a:t> MINISTERIO DE DEFENSA</a:t>
          </a:r>
          <a:endParaRPr lang="es-AR" sz="2000" b="1" kern="1200" dirty="0">
            <a:solidFill>
              <a:srgbClr val="333399"/>
            </a:solidFill>
          </a:endParaRPr>
        </a:p>
      </dsp:txBody>
      <dsp:txXfrm>
        <a:off x="2335977" y="94935"/>
        <a:ext cx="2503600" cy="1234535"/>
      </dsp:txXfrm>
    </dsp:sp>
    <dsp:sp modelId="{934AF8B1-02B2-4608-AE73-A634C903BF5A}">
      <dsp:nvSpPr>
        <dsp:cNvPr id="0" name=""/>
        <dsp:cNvSpPr/>
      </dsp:nvSpPr>
      <dsp:spPr>
        <a:xfrm>
          <a:off x="38259" y="1785629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0D7D8B-B9DC-4ABC-9E2A-E30D8EE2B701}">
      <dsp:nvSpPr>
        <dsp:cNvPr id="0" name=""/>
        <dsp:cNvSpPr/>
      </dsp:nvSpPr>
      <dsp:spPr>
        <a:xfrm>
          <a:off x="213989" y="1952573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rgbClr val="333399"/>
              </a:solidFill>
            </a:rPr>
            <a:t>Sub-Jurisdicción: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333399"/>
              </a:solidFill>
            </a:rPr>
            <a:t> ESTADO MAYOR CONJUNTO</a:t>
          </a:r>
          <a:endParaRPr lang="es-AR" sz="1600" b="1" kern="1200" dirty="0">
            <a:solidFill>
              <a:srgbClr val="333399"/>
            </a:solidFill>
          </a:endParaRPr>
        </a:p>
      </dsp:txBody>
      <dsp:txXfrm>
        <a:off x="213989" y="1952573"/>
        <a:ext cx="1581574" cy="1004299"/>
      </dsp:txXfrm>
    </dsp:sp>
    <dsp:sp modelId="{3D01FF6B-A5CF-43BA-A848-DD5A41445448}">
      <dsp:nvSpPr>
        <dsp:cNvPr id="0" name=""/>
        <dsp:cNvSpPr/>
      </dsp:nvSpPr>
      <dsp:spPr>
        <a:xfrm>
          <a:off x="1821471" y="1785629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F0C81A-C928-43C0-83BD-0F153FE7A22E}">
      <dsp:nvSpPr>
        <dsp:cNvPr id="0" name=""/>
        <dsp:cNvSpPr/>
      </dsp:nvSpPr>
      <dsp:spPr>
        <a:xfrm>
          <a:off x="1997202" y="1952573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rgbClr val="333399"/>
              </a:solidFill>
            </a:rPr>
            <a:t>Sub-Jurisdicción: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333399"/>
              </a:solidFill>
            </a:rPr>
            <a:t>ARMADA</a:t>
          </a:r>
          <a:endParaRPr lang="es-AR" sz="1600" b="1" kern="1200" dirty="0">
            <a:solidFill>
              <a:srgbClr val="333399"/>
            </a:solidFill>
          </a:endParaRPr>
        </a:p>
      </dsp:txBody>
      <dsp:txXfrm>
        <a:off x="1997202" y="1952573"/>
        <a:ext cx="1581574" cy="1004299"/>
      </dsp:txXfrm>
    </dsp:sp>
    <dsp:sp modelId="{615266B1-E456-4D66-99CF-B7455A70EAFC}">
      <dsp:nvSpPr>
        <dsp:cNvPr id="0" name=""/>
        <dsp:cNvSpPr/>
      </dsp:nvSpPr>
      <dsp:spPr>
        <a:xfrm>
          <a:off x="3818671" y="1785629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FF2A96-97F4-43D0-8BF5-27CD3496F25E}">
      <dsp:nvSpPr>
        <dsp:cNvPr id="0" name=""/>
        <dsp:cNvSpPr/>
      </dsp:nvSpPr>
      <dsp:spPr>
        <a:xfrm>
          <a:off x="3994401" y="1952573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rgbClr val="333399"/>
              </a:solidFill>
            </a:rPr>
            <a:t>Sub-Jurisdicción: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333399"/>
              </a:solidFill>
            </a:rPr>
            <a:t>EJÉRCITO</a:t>
          </a:r>
          <a:endParaRPr lang="es-AR" sz="1600" b="1" kern="1200" dirty="0">
            <a:solidFill>
              <a:srgbClr val="333399"/>
            </a:solidFill>
          </a:endParaRPr>
        </a:p>
      </dsp:txBody>
      <dsp:txXfrm>
        <a:off x="3994401" y="1952573"/>
        <a:ext cx="1581574" cy="1004299"/>
      </dsp:txXfrm>
    </dsp:sp>
    <dsp:sp modelId="{DAED706B-4B82-498B-A26D-C6E1A0C3EC13}">
      <dsp:nvSpPr>
        <dsp:cNvPr id="0" name=""/>
        <dsp:cNvSpPr/>
      </dsp:nvSpPr>
      <dsp:spPr>
        <a:xfrm>
          <a:off x="5673228" y="1785629"/>
          <a:ext cx="1581574" cy="100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D7C4EC-E6F8-4DB7-B115-DB42AA23B7C0}">
      <dsp:nvSpPr>
        <dsp:cNvPr id="0" name=""/>
        <dsp:cNvSpPr/>
      </dsp:nvSpPr>
      <dsp:spPr>
        <a:xfrm>
          <a:off x="5848959" y="1952573"/>
          <a:ext cx="1581574" cy="1004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>
              <a:solidFill>
                <a:srgbClr val="333399"/>
              </a:solidFill>
            </a:rPr>
            <a:t>Sub-Jurisdicción:</a:t>
          </a:r>
          <a:endParaRPr lang="es-AR" sz="1600" b="1" kern="1200" dirty="0" smtClean="0">
            <a:solidFill>
              <a:srgbClr val="333399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333399"/>
              </a:solidFill>
            </a:rPr>
            <a:t>FUERZA AÉREA</a:t>
          </a:r>
          <a:endParaRPr lang="es-AR" sz="1600" b="1" kern="1200" dirty="0">
            <a:solidFill>
              <a:srgbClr val="333399"/>
            </a:solidFill>
          </a:endParaRPr>
        </a:p>
      </dsp:txBody>
      <dsp:txXfrm>
        <a:off x="5848959" y="1952573"/>
        <a:ext cx="1581574" cy="1004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06BD3-DBBA-4FD3-817F-DE8D4D088289}" type="datetimeFigureOut">
              <a:rPr lang="es-AR" smtClean="0"/>
              <a:pPr/>
              <a:t>14/05/2015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A649-82B2-4C48-AD4C-CCE21A739DD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6336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A649-82B2-4C48-AD4C-CCE21A739DD7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4761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645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60232" y="274639"/>
            <a:ext cx="2026568" cy="53866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71600" y="260649"/>
            <a:ext cx="5505400" cy="5400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29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23112" cy="11569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3556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8490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26998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381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170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23112" cy="115699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21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26031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0988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72816"/>
            <a:ext cx="3008313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881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708921"/>
            <a:ext cx="3008313" cy="29523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3007954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13630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239961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78437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749000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45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eonod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4750296" cy="1656183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333399"/>
                </a:solidFill>
                <a:latin typeface="Calibri" pitchFamily="32" charset="0"/>
              </a:rPr>
              <a:t/>
            </a:r>
            <a:br>
              <a:rPr lang="es-AR" b="1" dirty="0" smtClean="0">
                <a:solidFill>
                  <a:srgbClr val="333399"/>
                </a:solidFill>
                <a:latin typeface="Calibri" pitchFamily="32" charset="0"/>
              </a:rPr>
            </a:br>
            <a:r>
              <a:rPr lang="es-AR" b="1" dirty="0" smtClean="0">
                <a:solidFill>
                  <a:srgbClr val="333399"/>
                </a:solidFill>
                <a:latin typeface="Calibri" pitchFamily="32" charset="0"/>
              </a:rPr>
              <a:t/>
            </a:r>
            <a:br>
              <a:rPr lang="es-AR" b="1" dirty="0" smtClean="0">
                <a:solidFill>
                  <a:srgbClr val="333399"/>
                </a:solidFill>
                <a:latin typeface="Calibri" pitchFamily="32" charset="0"/>
              </a:rPr>
            </a:br>
            <a:r>
              <a:rPr lang="es-AR" sz="6700" b="1" dirty="0" smtClean="0">
                <a:solidFill>
                  <a:srgbClr val="333399"/>
                </a:solidFill>
                <a:latin typeface="Calibri" pitchFamily="32" charset="0"/>
              </a:rPr>
              <a:t>IDE MinDef</a:t>
            </a:r>
            <a:r>
              <a:rPr lang="es-AR" sz="4900" b="1" dirty="0" smtClean="0">
                <a:solidFill>
                  <a:srgbClr val="333399"/>
                </a:solidFill>
                <a:latin typeface="Calibri" pitchFamily="32" charset="0"/>
              </a:rPr>
              <a:t/>
            </a:r>
            <a:br>
              <a:rPr lang="es-AR" sz="4900" b="1" dirty="0" smtClean="0">
                <a:solidFill>
                  <a:srgbClr val="333399"/>
                </a:solidFill>
                <a:latin typeface="Calibri" pitchFamily="32" charset="0"/>
              </a:rPr>
            </a:br>
            <a:r>
              <a:rPr lang="es-AR" b="1" dirty="0" smtClean="0">
                <a:solidFill>
                  <a:srgbClr val="333399"/>
                </a:solidFill>
                <a:latin typeface="Calibri" pitchFamily="32" charset="0"/>
              </a:rPr>
              <a:t/>
            </a:r>
            <a:br>
              <a:rPr lang="es-AR" b="1" dirty="0" smtClean="0">
                <a:solidFill>
                  <a:srgbClr val="333399"/>
                </a:solidFill>
                <a:latin typeface="Calibri" pitchFamily="32" charset="0"/>
              </a:rPr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2304256"/>
          </a:xfrm>
        </p:spPr>
        <p:txBody>
          <a:bodyPr/>
          <a:lstStyle/>
          <a:p>
            <a:r>
              <a:rPr lang="es-AR" b="1" u="sng" dirty="0" smtClean="0">
                <a:solidFill>
                  <a:srgbClr val="00B0F0"/>
                </a:solidFill>
                <a:latin typeface="Calibri" pitchFamily="32" charset="0"/>
              </a:rPr>
              <a:t>Infraestructura de Datos Espaciales del Ministerio de Defensa de la República Argentina</a:t>
            </a:r>
            <a:endParaRPr lang="es-ES" b="1" u="sng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18002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71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504056"/>
          </a:xfrm>
        </p:spPr>
        <p:txBody>
          <a:bodyPr>
            <a:noAutofit/>
          </a:bodyPr>
          <a:lstStyle/>
          <a:p>
            <a:r>
              <a:rPr lang="es-AR" sz="2800" dirty="0" smtClean="0">
                <a:solidFill>
                  <a:schemeClr val="accent6">
                    <a:lumMod val="75000"/>
                  </a:schemeClr>
                </a:solidFill>
              </a:rPr>
              <a:t>DESAFÍO: Tratamiento de la Información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943527"/>
            <a:ext cx="7560839" cy="46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248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6990"/>
          </a:xfrm>
        </p:spPr>
        <p:txBody>
          <a:bodyPr>
            <a:noAutofit/>
          </a:bodyPr>
          <a:lstStyle/>
          <a:p>
            <a:pPr algn="l"/>
            <a:r>
              <a:rPr lang="es-AR" sz="3600" dirty="0" smtClean="0">
                <a:solidFill>
                  <a:srgbClr val="333399"/>
                </a:solidFill>
              </a:rPr>
              <a:t>DEFINICIÓN DE NIVELES DE ACCESIBILIDAD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s-AR" sz="2600" dirty="0" smtClean="0">
                <a:solidFill>
                  <a:srgbClr val="333399"/>
                </a:solidFill>
              </a:rPr>
              <a:t>	Determinación de Tres Niveles de accesibilidad para cada categoría de dato:</a:t>
            </a:r>
          </a:p>
          <a:p>
            <a:pPr>
              <a:buNone/>
            </a:pPr>
            <a:r>
              <a:rPr lang="es-AR" dirty="0" smtClean="0"/>
              <a:t>           </a:t>
            </a:r>
            <a:r>
              <a:rPr lang="es-AR" sz="3600" u="sng" dirty="0" smtClean="0">
                <a:solidFill>
                  <a:schemeClr val="accent6">
                    <a:lumMod val="75000"/>
                  </a:schemeClr>
                </a:solidFill>
              </a:rPr>
              <a:t>Nivel</a:t>
            </a:r>
            <a:r>
              <a:rPr lang="es-AR" sz="3600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r>
              <a:rPr lang="es-AR" sz="3600" u="sng" dirty="0" smtClean="0">
                <a:solidFill>
                  <a:schemeClr val="accent6">
                    <a:lumMod val="75000"/>
                  </a:schemeClr>
                </a:solidFill>
              </a:rPr>
              <a:t>Accesibilidad</a:t>
            </a:r>
          </a:p>
          <a:p>
            <a:pPr>
              <a:buNone/>
            </a:pPr>
            <a:r>
              <a:rPr lang="es-AR" dirty="0" smtClean="0"/>
              <a:t>          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                        PÚBLICA</a:t>
            </a:r>
          </a:p>
          <a:p>
            <a:pPr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MEDIO                       INTRANET</a:t>
            </a:r>
          </a:p>
          <a:p>
            <a:pPr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RESTRINGIDO           A USUARIO NOMINAL</a:t>
            </a:r>
          </a:p>
          <a:p>
            <a:endParaRPr lang="es-AR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483768" y="3356992"/>
            <a:ext cx="1944216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275856" y="4581128"/>
            <a:ext cx="792088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699792" y="3933056"/>
            <a:ext cx="1944216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94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>
                <a:solidFill>
                  <a:srgbClr val="333399"/>
                </a:solidFill>
              </a:rPr>
              <a:t/>
            </a:r>
            <a:br>
              <a:rPr lang="es-AR" dirty="0" smtClean="0">
                <a:solidFill>
                  <a:srgbClr val="333399"/>
                </a:solidFill>
              </a:rPr>
            </a:br>
            <a:r>
              <a:rPr lang="es-AR" dirty="0" smtClean="0">
                <a:solidFill>
                  <a:srgbClr val="333399"/>
                </a:solidFill>
              </a:rPr>
              <a:t/>
            </a:r>
            <a:br>
              <a:rPr lang="es-AR" dirty="0" smtClean="0">
                <a:solidFill>
                  <a:srgbClr val="333399"/>
                </a:solidFill>
              </a:rPr>
            </a:br>
            <a:r>
              <a:rPr lang="es-AR" sz="36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ETAPA INICIAL. </a:t>
            </a:r>
            <a:r>
              <a:rPr lang="es-AR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Configuración definitiva del Nodo IDE </a:t>
            </a:r>
            <a:r>
              <a:rPr lang="es-AR" sz="2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MinDef</a:t>
            </a:r>
            <a:r>
              <a:rPr lang="es-AR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320481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Configuración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la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Plataforma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Open Source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GeoNode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http://geonode.org/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para la IDE </a:t>
            </a:r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MinDef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IGN. </a:t>
            </a:r>
          </a:p>
          <a:p>
            <a:pPr>
              <a:buNone/>
            </a:pPr>
            <a:endParaRPr lang="es-AR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AR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</a:t>
            </a:r>
            <a:r>
              <a:rPr lang="es-AR" sz="4000" dirty="0" smtClean="0">
                <a:solidFill>
                  <a:schemeClr val="accent6">
                    <a:lumMod val="75000"/>
                  </a:schemeClr>
                </a:solidFill>
              </a:rPr>
              <a:t>Objetivo básico </a:t>
            </a:r>
            <a:r>
              <a:rPr lang="es-A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esta fase es lograr que las áreas del Ministerio puedan:</a:t>
            </a:r>
          </a:p>
          <a:p>
            <a:pPr lvl="0">
              <a:lnSpc>
                <a:spcPct val="170000"/>
              </a:lnSpc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s-A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Publicar datos propios a partir de la plataforma de la IDE </a:t>
            </a:r>
            <a:r>
              <a:rPr lang="es-AR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MinDef</a:t>
            </a:r>
            <a:r>
              <a:rPr lang="es-A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0">
              <a:lnSpc>
                <a:spcPct val="170000"/>
              </a:lnSpc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s-A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Generar y administrar mapas temáticos en la web.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None/>
            </a:pPr>
            <a:endParaRPr lang="es-AR" sz="27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s-AR" sz="4000" dirty="0" smtClean="0">
                <a:solidFill>
                  <a:schemeClr val="accent6">
                    <a:lumMod val="75000"/>
                  </a:schemeClr>
                </a:solidFill>
              </a:rPr>
              <a:t>Productos: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s-A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	Responsables de área capacitados para la carga y distribución del instructivo de carga.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864096"/>
          </a:xfrm>
        </p:spPr>
        <p:txBody>
          <a:bodyPr>
            <a:noAutofit/>
          </a:bodyPr>
          <a:lstStyle/>
          <a:p>
            <a:r>
              <a:rPr lang="es-A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IMPLEMENTACIÓN DE LA ETAPA INICIAL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4320481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600" dirty="0" smtClean="0">
                <a:solidFill>
                  <a:srgbClr val="333399"/>
                </a:solidFill>
              </a:rPr>
              <a:t>Solicitud de designación de un responsable  por cada Dirección u Organismo descentralizado.</a:t>
            </a:r>
            <a:endParaRPr lang="es-AR" sz="2600" dirty="0" smtClean="0">
              <a:solidFill>
                <a:srgbClr val="333399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600" dirty="0" smtClean="0">
                <a:solidFill>
                  <a:srgbClr val="333399"/>
                </a:solidFill>
              </a:rPr>
              <a:t>Designación de representantes.</a:t>
            </a:r>
            <a:endParaRPr lang="es-AR" sz="2600" dirty="0" smtClean="0">
              <a:solidFill>
                <a:srgbClr val="333399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600" dirty="0" smtClean="0">
                <a:solidFill>
                  <a:srgbClr val="333399"/>
                </a:solidFill>
              </a:rPr>
              <a:t>Reunión Informativa.</a:t>
            </a:r>
            <a:endParaRPr lang="es-AR" sz="2600" dirty="0" smtClean="0">
              <a:solidFill>
                <a:srgbClr val="333399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s-AR" sz="2600" dirty="0" smtClean="0">
                <a:solidFill>
                  <a:srgbClr val="333399"/>
                </a:solidFill>
              </a:rPr>
              <a:t>Selección con el asesoramiento del Equipo IDE </a:t>
            </a:r>
            <a:r>
              <a:rPr lang="es-AR" sz="2600" dirty="0" err="1" smtClean="0">
                <a:solidFill>
                  <a:srgbClr val="333399"/>
                </a:solidFill>
              </a:rPr>
              <a:t>MinDef</a:t>
            </a:r>
            <a:r>
              <a:rPr lang="es-AR" sz="2600" dirty="0" smtClean="0">
                <a:solidFill>
                  <a:srgbClr val="333399"/>
                </a:solidFill>
              </a:rPr>
              <a:t> de los datos por área a incorporar a la IDE </a:t>
            </a:r>
            <a:r>
              <a:rPr lang="es-AR" sz="2600" dirty="0" err="1" smtClean="0">
                <a:solidFill>
                  <a:srgbClr val="333399"/>
                </a:solidFill>
              </a:rPr>
              <a:t>MinDef</a:t>
            </a:r>
            <a:r>
              <a:rPr lang="es-AR" sz="2600" dirty="0" smtClean="0">
                <a:solidFill>
                  <a:srgbClr val="333399"/>
                </a:solidFill>
              </a:rPr>
              <a:t>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s-ES" sz="2600" dirty="0" smtClean="0">
                <a:solidFill>
                  <a:srgbClr val="333399"/>
                </a:solidFill>
              </a:rPr>
              <a:t>Aprobación de los datos por las autoridades de cada área y determinación de su </a:t>
            </a:r>
            <a:r>
              <a:rPr lang="es-AR" sz="2600" dirty="0" smtClean="0">
                <a:solidFill>
                  <a:srgbClr val="333399"/>
                </a:solidFill>
              </a:rPr>
              <a:t>nivel de accesibilidad y confidencialidad. 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s-AR" sz="2600" dirty="0" smtClean="0">
                <a:solidFill>
                  <a:srgbClr val="333399"/>
                </a:solidFill>
              </a:rPr>
              <a:t>Capacitación de los representantes.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212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>
                <a:solidFill>
                  <a:srgbClr val="333399"/>
                </a:solidFill>
              </a:rPr>
              <a:t>29</a:t>
            </a:r>
            <a:r>
              <a:rPr lang="es-AR" dirty="0" smtClean="0">
                <a:solidFill>
                  <a:srgbClr val="333399"/>
                </a:solidFill>
              </a:rPr>
              <a:t> áreas involucradas: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484784"/>
            <a:ext cx="79208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 Secretaría De Coordinación Militar De Asistencia En Emergencias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 Secretaría De Estrategia y Asuntos Militares.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rgbClr val="333399"/>
                </a:solidFill>
              </a:rPr>
              <a:t> Subsecretaría de Formación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rgbClr val="333399"/>
                </a:solidFill>
              </a:rPr>
              <a:t> Subsecretaría de Planeamiento Estratégico y Política Militar.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>
                <a:solidFill>
                  <a:srgbClr val="333399"/>
                </a:solidFill>
              </a:rPr>
              <a:t> Subsecretaría de Asuntos Internacionales de la Defensa Dirección de Contralor.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rgbClr val="333399"/>
                </a:solidFill>
              </a:rPr>
              <a:t> </a:t>
            </a: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General de Planeamiento y Estrategia.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General de Asuntos Militares.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Nacional de Derechos Humanos y Derecho Internacional Humanitario.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Dirección General de Cooperación para el Mantenimiento de la Paz.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008112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b="1" dirty="0">
                <a:solidFill>
                  <a:srgbClr val="333399"/>
                </a:solidFill>
              </a:rPr>
              <a:t>29</a:t>
            </a:r>
            <a:r>
              <a:rPr lang="es-AR" dirty="0">
                <a:solidFill>
                  <a:srgbClr val="333399"/>
                </a:solidFill>
              </a:rPr>
              <a:t> áreas involucradas: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484784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Secretaría de Ciencia, Tecnología y Producción Para la Defensa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rgbClr val="333399"/>
                </a:solidFill>
              </a:rPr>
              <a:t>Subsecretaría de Gestión de Medios y Planificación Presupuestaria y Operativa para la Defensa.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rgbClr val="333399"/>
                </a:solidFill>
              </a:rPr>
              <a:t> </a:t>
            </a: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Servicio de Hidrografía Naval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Dirección General de Inversiones 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Dirección General de Inmuebles y Infraestructura.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Dirección General de Presupuesto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Instituto de Investigaciones Científicas y Técnicas para la Defensa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Dirección General de Planificación Industrial y Servicios para la Defensa 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 Dirección de Nacionalización y Certificación para la Defensa.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156990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b="1" dirty="0">
                <a:solidFill>
                  <a:srgbClr val="333399"/>
                </a:solidFill>
              </a:rPr>
              <a:t>29</a:t>
            </a:r>
            <a:r>
              <a:rPr lang="es-AR" dirty="0">
                <a:solidFill>
                  <a:srgbClr val="333399"/>
                </a:solidFill>
              </a:rPr>
              <a:t> áreas involucradas: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1484784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rgbClr val="333399"/>
                </a:solidFill>
              </a:rPr>
              <a:t>Subsecretaría de Coordinación Administrativa .</a:t>
            </a:r>
            <a:endParaRPr lang="es-A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General de RRHH y Organización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General de Asuntos Jurídicos.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General de Administración.</a:t>
            </a:r>
          </a:p>
          <a:p>
            <a:pPr>
              <a:lnSpc>
                <a:spcPct val="150000"/>
              </a:lnSpc>
            </a:pPr>
            <a:endParaRPr lang="es-A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De  Transparencia Institucional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Coordinación de Salud y Bienestar de la Fuerzas Armadas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Unidad De Auditoría Interna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de Análisis y Evaluación Institucional 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accent3">
                    <a:lumMod val="75000"/>
                  </a:schemeClr>
                </a:solidFill>
              </a:rPr>
              <a:t>Dirección Nacional De Inteligencia Estrategia Militar.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3818"/>
            <a:ext cx="7787208" cy="1012974"/>
          </a:xfrm>
        </p:spPr>
        <p:txBody>
          <a:bodyPr>
            <a:normAutofit fontScale="90000"/>
          </a:bodyPr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b="1" dirty="0">
                <a:solidFill>
                  <a:srgbClr val="333399"/>
                </a:solidFill>
              </a:rPr>
              <a:t>29</a:t>
            </a:r>
            <a:r>
              <a:rPr lang="es-AR" dirty="0">
                <a:solidFill>
                  <a:srgbClr val="333399"/>
                </a:solidFill>
              </a:rPr>
              <a:t> áreas involucradas:</a:t>
            </a:r>
            <a:r>
              <a:rPr lang="es-AR" dirty="0"/>
              <a:t/>
            </a:r>
            <a:br>
              <a:rPr lang="es-AR" dirty="0"/>
            </a:br>
            <a:endParaRPr lang="es-A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844824"/>
            <a:ext cx="65527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Organismos Descentralizados: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Instituto De Obra Social De Las Fuerzas Armadas 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Instituto De Ayuda Financiera Para Pago De Retiros Y Pensiones Militares.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Tandanor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Fábrica Argentina de Aviones "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Brig.San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Martín" S.A.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Instituto Geográfico Nacional.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AR" dirty="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Autofit/>
          </a:bodyPr>
          <a:lstStyle/>
          <a:p>
            <a:r>
              <a:rPr lang="es-AR" sz="3600" dirty="0" smtClean="0">
                <a:solidFill>
                  <a:srgbClr val="333399"/>
                </a:solidFill>
              </a:rPr>
              <a:t/>
            </a:r>
            <a:br>
              <a:rPr lang="es-AR" sz="3600" dirty="0" smtClean="0">
                <a:solidFill>
                  <a:srgbClr val="333399"/>
                </a:solidFill>
              </a:rPr>
            </a:br>
            <a:r>
              <a:rPr lang="es-AR" sz="3600" dirty="0" smtClean="0">
                <a:solidFill>
                  <a:srgbClr val="333399"/>
                </a:solidFill>
              </a:rPr>
              <a:t>Acciones de CAPACITACIÓN </a:t>
            </a:r>
            <a:br>
              <a:rPr lang="es-AR" sz="3600" dirty="0" smtClean="0">
                <a:solidFill>
                  <a:srgbClr val="333399"/>
                </a:solidFill>
              </a:rPr>
            </a:br>
            <a:endParaRPr lang="es-AR" sz="3600" dirty="0">
              <a:solidFill>
                <a:srgbClr val="3333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46449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Determinación de DOS niveles de capacitación:</a:t>
            </a:r>
          </a:p>
          <a:p>
            <a:pPr lvl="0">
              <a:buNone/>
            </a:pPr>
            <a:endParaRPr lang="es-A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AR" dirty="0" smtClean="0">
                <a:solidFill>
                  <a:srgbClr val="333399"/>
                </a:solidFill>
              </a:rPr>
              <a:t>BÁSICA: 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Introducción a la herramienta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GeoNode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Uso y alcances.</a:t>
            </a:r>
          </a:p>
          <a:p>
            <a:pPr lvl="0"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	Manejo de la Plataforma IDE </a:t>
            </a:r>
            <a:r>
              <a:rPr lang="es-AR" dirty="0" err="1" smtClean="0">
                <a:solidFill>
                  <a:schemeClr val="accent6">
                    <a:lumMod val="75000"/>
                  </a:schemeClr>
                </a:solidFill>
              </a:rPr>
              <a:t>MinDef</a:t>
            </a:r>
            <a:endParaRPr lang="es-A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s-AR" i="1" dirty="0" smtClean="0">
                <a:solidFill>
                  <a:srgbClr val="333399"/>
                </a:solidFill>
              </a:rPr>
              <a:t>   	Destinado a</a:t>
            </a:r>
            <a:r>
              <a:rPr lang="es-AR" dirty="0" smtClean="0">
                <a:solidFill>
                  <a:srgbClr val="333399"/>
                </a:solidFill>
              </a:rPr>
              <a:t>: 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Todos los responsables Usuarios de la IDE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MinDef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s-AR" dirty="0" smtClean="0">
                <a:solidFill>
                  <a:srgbClr val="333399"/>
                </a:solidFill>
              </a:rPr>
              <a:t> </a:t>
            </a:r>
          </a:p>
          <a:p>
            <a:pPr>
              <a:buNone/>
            </a:pPr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AR" dirty="0" smtClean="0">
                <a:solidFill>
                  <a:srgbClr val="333399"/>
                </a:solidFill>
              </a:rPr>
              <a:t>OPERADOR </a:t>
            </a:r>
            <a:r>
              <a:rPr lang="es-AR" b="1" dirty="0" smtClean="0">
                <a:solidFill>
                  <a:srgbClr val="333399"/>
                </a:solidFill>
              </a:rPr>
              <a:t>SIG</a:t>
            </a:r>
            <a:r>
              <a:rPr lang="es-AR" dirty="0" smtClean="0">
                <a:solidFill>
                  <a:srgbClr val="333399"/>
                </a:solidFill>
              </a:rPr>
              <a:t> BÁSICO:</a:t>
            </a:r>
          </a:p>
          <a:p>
            <a:pPr marL="0" indent="0">
              <a:buNone/>
            </a:pPr>
            <a:r>
              <a:rPr lang="es-A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    Construcción de CAPAS</a:t>
            </a:r>
          </a:p>
          <a:p>
            <a:pPr>
              <a:buNone/>
            </a:pPr>
            <a:r>
              <a:rPr lang="es-AR" i="1" dirty="0" smtClean="0">
                <a:solidFill>
                  <a:srgbClr val="333399"/>
                </a:solidFill>
              </a:rPr>
              <a:t>     Destinado a: 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Representantes que manejen alto volumen de INFORMACIÓN RESTRINGIDA.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86409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solidFill>
                  <a:srgbClr val="333399"/>
                </a:solidFill>
              </a:rPr>
              <a:t>Acción de Capacitación BÁSICA.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579296" cy="45365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AR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s-AR" dirty="0" smtClean="0">
                <a:solidFill>
                  <a:srgbClr val="333399"/>
                </a:solidFill>
              </a:rPr>
              <a:t>Objetivo: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familiarizar a cada representante en el manejo de las herramientas SIG necesarias para el manejo de la IDE.</a:t>
            </a:r>
          </a:p>
          <a:p>
            <a:endParaRPr lang="es-AR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Fecha: 27 de Abril de 2015</a:t>
            </a: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Lugar: Instituto Geográfico Nacional</a:t>
            </a: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Asistentes: 27 personas.</a:t>
            </a: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Dictada por: Horacio CASTELLARO Y Sergio CIMBARO</a:t>
            </a:r>
          </a:p>
          <a:p>
            <a:pPr>
              <a:buNone/>
            </a:pPr>
            <a:endParaRPr lang="es-AR" u="sng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s-AR" sz="3400" dirty="0" smtClean="0">
                <a:solidFill>
                  <a:srgbClr val="333399"/>
                </a:solidFill>
              </a:rPr>
              <a:t>Aplicación de los conocimientos adquiridos mediante pruebas para el uso de la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AR" sz="3400" dirty="0">
                <a:solidFill>
                  <a:srgbClr val="333399"/>
                </a:solidFill>
              </a:rPr>
              <a:t>la plataforma </a:t>
            </a:r>
            <a:r>
              <a:rPr lang="es-AR" sz="3400" dirty="0" err="1">
                <a:solidFill>
                  <a:srgbClr val="333399"/>
                </a:solidFill>
              </a:rPr>
              <a:t>Geonode</a:t>
            </a:r>
            <a:r>
              <a:rPr lang="es-AR" sz="3400" dirty="0">
                <a:solidFill>
                  <a:srgbClr val="333399"/>
                </a:solidFill>
              </a:rPr>
              <a:t>. Funciones básicas: EDITAR, ADMINISTRAR, cargar METADATOS, etc. </a:t>
            </a:r>
            <a:endParaRPr lang="es-AR" sz="3400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es-AR" sz="3400" dirty="0">
              <a:solidFill>
                <a:srgbClr val="333399"/>
              </a:solidFill>
            </a:endParaRPr>
          </a:p>
          <a:p>
            <a:pPr>
              <a:buNone/>
            </a:pPr>
            <a:r>
              <a:rPr lang="es-AR" sz="3400" dirty="0" smtClean="0">
                <a:solidFill>
                  <a:srgbClr val="333399"/>
                </a:solidFill>
              </a:rPr>
              <a:t>Manejo de los visualizadores actualmente disponibles en la plataforma de la IDE </a:t>
            </a:r>
            <a:r>
              <a:rPr lang="es-AR" sz="3400" dirty="0" err="1" smtClean="0">
                <a:solidFill>
                  <a:srgbClr val="333399"/>
                </a:solidFill>
              </a:rPr>
              <a:t>MinDef</a:t>
            </a:r>
            <a:r>
              <a:rPr lang="es-AR" sz="3400" dirty="0">
                <a:solidFill>
                  <a:srgbClr val="333399"/>
                </a:solidFill>
              </a:rPr>
              <a:t>.</a:t>
            </a:r>
          </a:p>
          <a:p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s-AR" sz="3600" b="1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/>
            </a:r>
            <a:br>
              <a:rPr lang="es-AR" sz="3600" b="1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</a:br>
            <a:r>
              <a:rPr lang="es-AR" sz="3600" b="1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ANTECEDENTES</a:t>
            </a:r>
            <a:br>
              <a:rPr lang="es-AR" sz="3600" b="1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</a:b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08513"/>
          </a:xfrm>
          <a:noFill/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A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2" charset="0"/>
                <a:cs typeface="Arial" charset="0"/>
              </a:rPr>
              <a:t/>
            </a:r>
            <a:br>
              <a:rPr lang="es-A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2" charset="0"/>
                <a:cs typeface="Arial" charset="0"/>
              </a:rPr>
            </a:br>
            <a:r>
              <a:rPr lang="es-AR" sz="3400" b="1" dirty="0" smtClean="0">
                <a:solidFill>
                  <a:schemeClr val="accent6"/>
                </a:solidFill>
                <a:latin typeface="Calibri" pitchFamily="32" charset="0"/>
                <a:ea typeface="+mj-ea"/>
                <a:cs typeface="Arial" charset="0"/>
              </a:rPr>
              <a:t>COMPROMISO DE LAS MÁS ALTAS AUTORIDADES DEL ORGANISMO</a:t>
            </a:r>
          </a:p>
          <a:p>
            <a:pPr>
              <a:buNone/>
            </a:pPr>
            <a:endParaRPr lang="es-AR" sz="2600" b="1" dirty="0" smtClean="0">
              <a:solidFill>
                <a:srgbClr val="333399"/>
              </a:solidFill>
              <a:latin typeface="Calibri" pitchFamily="32" charset="0"/>
              <a:ea typeface="+mj-ea"/>
              <a:cs typeface="Arial" charset="0"/>
            </a:endParaRPr>
          </a:p>
          <a:p>
            <a:pPr>
              <a:buNone/>
            </a:pPr>
            <a:r>
              <a:rPr lang="es-A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2" charset="0"/>
                <a:cs typeface="Arial" charset="0"/>
              </a:rPr>
              <a:t>     Resolución MD N° 447 </a:t>
            </a:r>
            <a: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del 5 de Noviembre de 2013:</a:t>
            </a:r>
            <a:b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</a:br>
            <a: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Declara de interés </a:t>
            </a:r>
            <a:r>
              <a:rPr lang="es-AR" dirty="0" smtClean="0">
                <a:solidFill>
                  <a:srgbClr val="002060"/>
                </a:solidFill>
                <a:latin typeface="Calibri" pitchFamily="32" charset="0"/>
                <a:cs typeface="Arial" charset="0"/>
              </a:rPr>
              <a:t>a </a:t>
            </a:r>
            <a: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IDERA e instruye a las diferentes dependencias de la Cartera a organizar la información geoespacial en torno a la IDE del Ministerio de Defensa.</a:t>
            </a:r>
            <a:b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</a:br>
            <a:endParaRPr lang="es-AR" dirty="0" smtClean="0">
              <a:solidFill>
                <a:srgbClr val="333399"/>
              </a:solidFill>
              <a:latin typeface="Calibri" pitchFamily="32" charset="0"/>
              <a:cs typeface="Arial" charset="0"/>
            </a:endParaRPr>
          </a:p>
          <a:p>
            <a:pPr algn="ctr"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  <a:cs typeface="Arial" charset="0"/>
              </a:rPr>
              <a:t>Coordinación y Asistencia Técnica para la Implementación de la IDE MinDef:</a:t>
            </a:r>
            <a:endParaRPr lang="es-AR" dirty="0" smtClean="0">
              <a:solidFill>
                <a:srgbClr val="333399"/>
              </a:solidFill>
              <a:latin typeface="Calibri" pitchFamily="32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Dirección de Análisis y Evaluación Institucional (JGA)</a:t>
            </a:r>
          </a:p>
          <a:p>
            <a:pPr>
              <a:lnSpc>
                <a:spcPct val="170000"/>
              </a:lnSpc>
            </a:pPr>
            <a: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Instituto Geográfico Nacional (</a:t>
            </a:r>
            <a:r>
              <a:rPr lang="es-AR" dirty="0" err="1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SCTyPp</a:t>
            </a:r>
            <a:r>
              <a:rPr lang="es-AR" dirty="0" smtClean="0">
                <a:solidFill>
                  <a:srgbClr val="333399"/>
                </a:solidFill>
                <a:latin typeface="Calibri" pitchFamily="32" charset="0"/>
                <a:cs typeface="Arial" charset="0"/>
              </a:rPr>
              <a:t>/D)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79208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>
                <a:solidFill>
                  <a:srgbClr val="333399"/>
                </a:solidFill>
              </a:rPr>
              <a:t>Tareas en ejecución</a:t>
            </a:r>
            <a:r>
              <a:rPr lang="es-AR" dirty="0" smtClean="0">
                <a:solidFill>
                  <a:srgbClr val="000066"/>
                </a:solidFill>
              </a:rPr>
              <a:t/>
            </a:r>
            <a:br>
              <a:rPr lang="es-AR" dirty="0" smtClean="0">
                <a:solidFill>
                  <a:srgbClr val="000066"/>
                </a:solidFill>
              </a:rPr>
            </a:br>
            <a:endParaRPr lang="es-AR" dirty="0">
              <a:solidFill>
                <a:srgbClr val="00006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4464497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Relevamiento, desarrollo, testeo e implementación de la Página Web.</a:t>
            </a:r>
          </a:p>
          <a:p>
            <a:pPr>
              <a:buNone/>
            </a:pPr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Creación de mapas en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Geonode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para la Plataforma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MinDef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Trabajo en CONJUNTO con IGN.</a:t>
            </a:r>
          </a:p>
          <a:p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Recolección de información para la carga inicial de las nuevas Capas.</a:t>
            </a:r>
          </a:p>
          <a:p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Seguimiento de procesos de formalización institucional pendientes</a:t>
            </a:r>
            <a:r>
              <a:rPr lang="es-AR" dirty="0" smtClean="0">
                <a:solidFill>
                  <a:srgbClr val="333399"/>
                </a:solidFill>
              </a:rPr>
              <a:t>.</a:t>
            </a:r>
          </a:p>
          <a:p>
            <a:pPr>
              <a:buNone/>
            </a:pPr>
            <a:endParaRPr lang="es-AR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es-AR" dirty="0" smtClean="0">
              <a:solidFill>
                <a:srgbClr val="333399"/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Flecha abajo"/>
          <p:cNvSpPr/>
          <p:nvPr/>
        </p:nvSpPr>
        <p:spPr>
          <a:xfrm rot="19416266">
            <a:off x="5611988" y="2716682"/>
            <a:ext cx="792088" cy="85325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539552" y="1340768"/>
            <a:ext cx="1584176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A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Carga Inicial</a:t>
            </a:r>
            <a:r>
              <a:rPr lang="es-A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A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AR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Objetivo: optimización de tiempo y metodología del trabajo </a:t>
            </a:r>
            <a:r>
              <a:rPr lang="es-AR" sz="3100" dirty="0" smtClean="0"/>
              <a:t/>
            </a:r>
            <a:br>
              <a:rPr lang="es-AR" sz="3100" dirty="0" smtClean="0"/>
            </a:br>
            <a:endParaRPr lang="es-AR" sz="31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000" dirty="0" smtClean="0"/>
              <a:t>     </a:t>
            </a:r>
            <a:endParaRPr lang="es-AR" sz="2000" dirty="0"/>
          </a:p>
        </p:txBody>
      </p:sp>
      <p:sp>
        <p:nvSpPr>
          <p:cNvPr id="11" name="10 Elipse"/>
          <p:cNvSpPr/>
          <p:nvPr/>
        </p:nvSpPr>
        <p:spPr>
          <a:xfrm>
            <a:off x="2267744" y="1700808"/>
            <a:ext cx="4104456" cy="9361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COMPARAR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1560" y="1412776"/>
            <a:ext cx="1512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PLANILLA Excel</a:t>
            </a:r>
          </a:p>
          <a:p>
            <a:pPr algn="ctr">
              <a:buNone/>
            </a:pP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Responsable</a:t>
            </a:r>
          </a:p>
          <a:p>
            <a:pPr algn="ctr">
              <a:buNone/>
            </a:pP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 Atributos</a:t>
            </a:r>
          </a:p>
          <a:p>
            <a:pPr algn="ctr">
              <a:buNone/>
            </a:pP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cada CAPA.   </a:t>
            </a:r>
          </a:p>
        </p:txBody>
      </p:sp>
      <p:sp>
        <p:nvSpPr>
          <p:cNvPr id="15" name="14 Flecha abajo"/>
          <p:cNvSpPr/>
          <p:nvPr/>
        </p:nvSpPr>
        <p:spPr>
          <a:xfrm rot="2208085">
            <a:off x="2550778" y="2730491"/>
            <a:ext cx="792088" cy="85325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27784" y="299695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23528" y="3789040"/>
            <a:ext cx="2304256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39552" y="38610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Migración de INFO existente en TC a Planillas de Atributos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 rot="5400000">
            <a:off x="4010788" y="2406036"/>
            <a:ext cx="978408" cy="20162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067944" y="328498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PARCIAL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796136" y="299695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3491880" y="4149080"/>
            <a:ext cx="2088232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6444208" y="3861048"/>
            <a:ext cx="2160240" cy="122413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635896" y="414908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Migración de INFO en TC. Atributos faltantes: Responsable, carga  manual</a:t>
            </a:r>
            <a:endParaRPr lang="es-A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588224" y="407707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Responsable: Carga manual de los Atributos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516216" y="1340768"/>
            <a:ext cx="1584176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 </a:t>
            </a:r>
          </a:p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Existente en </a:t>
            </a:r>
          </a:p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Base de Datos del TC.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65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3232" cy="1008112"/>
          </a:xfrm>
        </p:spPr>
        <p:txBody>
          <a:bodyPr>
            <a:normAutofit/>
          </a:bodyPr>
          <a:lstStyle/>
          <a:p>
            <a:r>
              <a:rPr lang="es-AR" b="1" dirty="0" smtClean="0">
                <a:solidFill>
                  <a:srgbClr val="333399"/>
                </a:solidFill>
              </a:rPr>
              <a:t>Diseño de la Página Web</a:t>
            </a:r>
            <a:endParaRPr lang="es-AR" b="1" dirty="0">
              <a:solidFill>
                <a:srgbClr val="333399"/>
              </a:solidFill>
            </a:endParaRPr>
          </a:p>
        </p:txBody>
      </p:sp>
      <p:pic>
        <p:nvPicPr>
          <p:cNvPr id="3" name="Picture 2" descr="C:\Users\josefina.facio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869237" cy="379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94012"/>
            <a:ext cx="7499176" cy="115699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333399"/>
                </a:solidFill>
              </a:rPr>
              <a:t/>
            </a:r>
            <a:br>
              <a:rPr lang="es-AR" dirty="0" smtClean="0">
                <a:solidFill>
                  <a:srgbClr val="333399"/>
                </a:solidFill>
              </a:rPr>
            </a:br>
            <a:r>
              <a:rPr lang="es-AR" dirty="0" smtClean="0">
                <a:solidFill>
                  <a:srgbClr val="333399"/>
                </a:solidFill>
              </a:rPr>
              <a:t>Página Web IDE </a:t>
            </a:r>
            <a:r>
              <a:rPr lang="es-AR" dirty="0" err="1" smtClean="0">
                <a:solidFill>
                  <a:srgbClr val="333399"/>
                </a:solidFill>
              </a:rPr>
              <a:t>MinDef</a:t>
            </a:r>
            <a:r>
              <a:rPr lang="es-AR" dirty="0" smtClean="0">
                <a:solidFill>
                  <a:srgbClr val="333399"/>
                </a:solidFill>
              </a:rPr>
              <a:t>- </a:t>
            </a:r>
            <a:br>
              <a:rPr lang="es-AR" dirty="0" smtClean="0">
                <a:solidFill>
                  <a:srgbClr val="333399"/>
                </a:solidFill>
              </a:rPr>
            </a:br>
            <a:r>
              <a:rPr lang="es-AR" dirty="0" smtClean="0">
                <a:solidFill>
                  <a:srgbClr val="333399"/>
                </a:solidFill>
              </a:rPr>
              <a:t>En Construcción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3" name="Picture 2" descr="C:\Users\josefina.facio\Desktop\IDEMINDE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78714" cy="427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es-AR" sz="3600" dirty="0" smtClean="0">
                <a:solidFill>
                  <a:srgbClr val="333399"/>
                </a:solidFill>
              </a:rPr>
              <a:t/>
            </a:r>
            <a:br>
              <a:rPr lang="es-AR" sz="3600" dirty="0" smtClean="0">
                <a:solidFill>
                  <a:srgbClr val="333399"/>
                </a:solidFill>
              </a:rPr>
            </a:br>
            <a:r>
              <a:rPr lang="es-AR" sz="3600" dirty="0" smtClean="0">
                <a:solidFill>
                  <a:srgbClr val="333399"/>
                </a:solidFill>
              </a:rPr>
              <a:t>Ejemplo: Museos: Atributos de la capa. </a:t>
            </a:r>
            <a:br>
              <a:rPr lang="es-AR" sz="3600" dirty="0" smtClean="0">
                <a:solidFill>
                  <a:srgbClr val="333399"/>
                </a:solidFill>
              </a:rPr>
            </a:br>
            <a:endParaRPr lang="es-AR" sz="3600" dirty="0">
              <a:solidFill>
                <a:srgbClr val="333399"/>
              </a:solidFill>
            </a:endParaRPr>
          </a:p>
        </p:txBody>
      </p:sp>
      <p:pic>
        <p:nvPicPr>
          <p:cNvPr id="3" name="Picture 2" descr="C:\Users\josefina.facio\Desktop\captu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3244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3232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solidFill>
                  <a:srgbClr val="333399"/>
                </a:solidFill>
              </a:rPr>
              <a:t> </a:t>
            </a:r>
            <a:r>
              <a:rPr lang="es-AR" sz="36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SEGUNDA Y TERCERA ETAPA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II -  Relevamiento y diagnóstico por áreas:</a:t>
            </a: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Objetivos: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Realizar un prototipo de integración de datos en la IDE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MinDef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/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Recabar información de las áreas para definir mejoras requeridas.</a:t>
            </a:r>
          </a:p>
          <a:p>
            <a:pPr lvl="0"/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 partir del relevamiento, llevar adelante un plan de mejoras por área.</a:t>
            </a:r>
          </a:p>
          <a:p>
            <a:pPr>
              <a:buNone/>
            </a:pPr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III - Configuración avanzada IDE e implementación de servicios </a:t>
            </a:r>
            <a:r>
              <a:rPr lang="es-A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geoespaciales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estandarizados</a:t>
            </a: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Objetivos:</a:t>
            </a: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	Asistencia técnica a las áreas con el propósito de implementar los diferentes servicios ofrecidos por la tecnología IDE para la utilización de la información geoespacial a través de Internet.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5905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03232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solidFill>
                  <a:srgbClr val="333399"/>
                </a:solidFill>
              </a:rPr>
              <a:t>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A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SEGUIREMOS TRABAJANDO PARA CUMPLIR </a:t>
            </a:r>
            <a:r>
              <a:rPr lang="es-A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TODOS</a:t>
            </a:r>
            <a:r>
              <a:rPr lang="es-A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NUESTROS OBJETIVOS.</a:t>
            </a:r>
          </a:p>
          <a:p>
            <a:pPr algn="ctr">
              <a:buNone/>
            </a:pPr>
            <a:endParaRPr lang="es-AR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GRACIAS POR EL APOYO.</a:t>
            </a:r>
          </a:p>
          <a:p>
            <a:pPr algn="ctr">
              <a:buNone/>
            </a:pPr>
            <a:endParaRPr lang="es-AR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Equipo IDE </a:t>
            </a:r>
            <a:r>
              <a:rPr lang="es-AR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MinDef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buNone/>
            </a:pPr>
            <a:endParaRPr lang="es-AR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Dirección de Análisis y Evaluación Institucional.</a:t>
            </a:r>
          </a:p>
          <a:p>
            <a:pPr algn="ctr">
              <a:buNone/>
            </a:pPr>
            <a:endParaRPr lang="es-AR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Jefatura de Gabinete de Asesores.</a:t>
            </a:r>
          </a:p>
          <a:p>
            <a:pPr algn="ctr">
              <a:buNone/>
            </a:pPr>
            <a:endParaRPr lang="es-AR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Ministerio de Defensa</a:t>
            </a:r>
          </a:p>
          <a:p>
            <a:pPr algn="ctr">
              <a:buNone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Ing. Agustín Rossi.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5647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936104"/>
          </a:xfrm>
        </p:spPr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333399"/>
                </a:solidFill>
              </a:rPr>
              <a:t>AÑO 2014: IX JORNADAS IDERA  </a:t>
            </a:r>
            <a:r>
              <a:rPr lang="es-AR" sz="1600" b="1" dirty="0" smtClean="0">
                <a:solidFill>
                  <a:srgbClr val="333399"/>
                </a:solidFill>
              </a:rPr>
              <a:t>Buenos Aires,</a:t>
            </a:r>
            <a:r>
              <a:rPr lang="es-AR" sz="1600" dirty="0" smtClean="0">
                <a:solidFill>
                  <a:srgbClr val="333399"/>
                </a:solidFill>
              </a:rPr>
              <a:t> 30 y 31 de Octubre de </a:t>
            </a:r>
            <a:br>
              <a:rPr lang="es-AR" sz="1600" dirty="0" smtClean="0">
                <a:solidFill>
                  <a:srgbClr val="333399"/>
                </a:solidFill>
              </a:rPr>
            </a:br>
            <a:r>
              <a:rPr lang="es-AR" sz="1600" dirty="0" smtClean="0">
                <a:solidFill>
                  <a:srgbClr val="333399"/>
                </a:solidFill>
              </a:rPr>
              <a:t>                                                                                                                      2014 - Ministerio de Defensa</a:t>
            </a:r>
            <a:endParaRPr lang="es-AR" sz="1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8586" y="2719713"/>
            <a:ext cx="4040188" cy="3486373"/>
          </a:xfrm>
        </p:spPr>
        <p:txBody>
          <a:bodyPr/>
          <a:lstStyle/>
          <a:p>
            <a:pPr lvl="0">
              <a:buClr>
                <a:srgbClr val="00B0F0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rgbClr val="333399"/>
                </a:solidFill>
              </a:rPr>
              <a:t>Configuración inicial del Nodo IDE del Ministerio de Defensa</a:t>
            </a:r>
          </a:p>
          <a:p>
            <a:pPr lvl="0">
              <a:buClr>
                <a:srgbClr val="00B0F0"/>
              </a:buClr>
              <a:buFont typeface="Wingdings" pitchFamily="2" charset="2"/>
              <a:buChar char="ü"/>
            </a:pPr>
            <a:r>
              <a:rPr lang="es-AR" dirty="0" smtClean="0">
                <a:solidFill>
                  <a:srgbClr val="333399"/>
                </a:solidFill>
              </a:rPr>
              <a:t>Prueba piloto con áreas seleccionadas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32159" y="1916832"/>
            <a:ext cx="4088313" cy="771376"/>
          </a:xfrm>
        </p:spPr>
        <p:txBody>
          <a:bodyPr>
            <a:normAutofit fontScale="47500" lnSpcReduction="20000"/>
          </a:bodyPr>
          <a:lstStyle/>
          <a:p>
            <a:pPr lvl="0"/>
            <a:endParaRPr lang="es-AR" dirty="0" smtClean="0">
              <a:solidFill>
                <a:srgbClr val="333399"/>
              </a:solidFill>
            </a:endParaRPr>
          </a:p>
          <a:p>
            <a:pPr lvl="0"/>
            <a:r>
              <a:rPr lang="es-AR" sz="3100" dirty="0" smtClean="0">
                <a:solidFill>
                  <a:srgbClr val="333399"/>
                </a:solidFill>
              </a:rPr>
              <a:t>    </a:t>
            </a:r>
            <a:r>
              <a:rPr lang="es-AR" sz="3600" dirty="0" smtClean="0">
                <a:solidFill>
                  <a:srgbClr val="333399"/>
                </a:solidFill>
              </a:rPr>
              <a:t>ÁREAS DEL MINDEF SELECCIONADAS:</a:t>
            </a:r>
          </a:p>
          <a:p>
            <a:endParaRPr lang="es-AR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2688208"/>
            <a:ext cx="4247455" cy="3486373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AR" dirty="0" smtClean="0">
                <a:solidFill>
                  <a:srgbClr val="333399"/>
                </a:solidFill>
              </a:rPr>
              <a:t>Dirección de Análisis y Evaluación Institucional (gestión de la información)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AR" dirty="0" smtClean="0">
                <a:solidFill>
                  <a:srgbClr val="333399"/>
                </a:solidFill>
              </a:rPr>
              <a:t>Secretaría de Coordinación Militar de Asistencia en Emergencias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AR" dirty="0" smtClean="0">
                <a:solidFill>
                  <a:srgbClr val="333399"/>
                </a:solidFill>
              </a:rPr>
              <a:t>Instituto Geográfico Nacional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7" name="4 Marcador de texto"/>
          <p:cNvSpPr txBox="1">
            <a:spLocks/>
          </p:cNvSpPr>
          <p:nvPr/>
        </p:nvSpPr>
        <p:spPr>
          <a:xfrm>
            <a:off x="358586" y="2018457"/>
            <a:ext cx="4041775" cy="669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 smtClean="0">
              <a:solidFill>
                <a:srgbClr val="333399"/>
              </a:solidFill>
            </a:endParaRPr>
          </a:p>
          <a:p>
            <a:r>
              <a:rPr lang="es-AR" sz="3100" dirty="0" smtClean="0">
                <a:solidFill>
                  <a:srgbClr val="333399"/>
                </a:solidFill>
              </a:rPr>
              <a:t>    OBJETIVOS:</a:t>
            </a:r>
          </a:p>
          <a:p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831729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accent6"/>
                </a:solidFill>
              </a:rPr>
              <a:t>ETAPA DE ANÁLISIS PARA LA IMPLEMENTACIÓN DEL NODO IDE MINDEF:</a:t>
            </a:r>
          </a:p>
          <a:p>
            <a:pPr algn="ctr"/>
            <a:r>
              <a:rPr lang="es-AR" b="1" dirty="0" smtClean="0">
                <a:solidFill>
                  <a:schemeClr val="accent6"/>
                </a:solidFill>
              </a:rPr>
              <a:t>PROTOTIPO INICIAL</a:t>
            </a:r>
            <a:endParaRPr lang="es-AR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46050"/>
          </a:xfrm>
        </p:spPr>
        <p:txBody>
          <a:bodyPr>
            <a:noAutofit/>
          </a:bodyPr>
          <a:lstStyle/>
          <a:p>
            <a:pPr algn="l"/>
            <a:r>
              <a:rPr lang="es-AR" sz="3600" b="1" dirty="0" smtClean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>Año 2014. Datos gestionados por la DAEI</a:t>
            </a:r>
            <a:endParaRPr lang="es-AR" sz="3600" b="1" dirty="0">
              <a:solidFill>
                <a:srgbClr val="333399"/>
              </a:solidFill>
              <a:latin typeface="Calibri" pitchFamily="32" charset="0"/>
              <a:ea typeface="+mn-ea"/>
              <a:cs typeface="Arial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84784"/>
            <a:ext cx="4234116" cy="403244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67544" y="839731"/>
            <a:ext cx="3960440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Secretaría de Ciencia, Tecnología y Producción para la Defensa: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Oficinas Provinciales del IGN, estaciones meteorológicas del SMN, faros del SHN, Fábricas Militares, etc.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AR" sz="1600" b="1" dirty="0" smtClean="0">
              <a:solidFill>
                <a:srgbClr val="333399"/>
              </a:solidFill>
              <a:latin typeface="Calibri" pitchFamily="32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</a:t>
            </a: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Fuerza Aérea Argentina: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Oficinas </a:t>
            </a:r>
            <a:r>
              <a:rPr lang="es-AR" sz="1600" b="1" dirty="0">
                <a:solidFill>
                  <a:srgbClr val="333399"/>
                </a:solidFill>
                <a:latin typeface="Calibri" pitchFamily="32" charset="0"/>
              </a:rPr>
              <a:t>de 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LADE (Líneas </a:t>
            </a:r>
            <a:r>
              <a:rPr lang="es-AR" sz="1600" b="1" dirty="0">
                <a:solidFill>
                  <a:srgbClr val="333399"/>
                </a:solidFill>
                <a:latin typeface="Calibri" pitchFamily="32" charset="0"/>
              </a:rPr>
              <a:t>Aéreas del 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Estado).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AR" sz="1600" b="1" dirty="0" smtClean="0">
              <a:solidFill>
                <a:srgbClr val="333399"/>
              </a:solidFill>
              <a:latin typeface="Calibri" pitchFamily="32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IOSFA: 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Oficinas de las Obras Sociales de las Fuerzas Armadas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Subsecretaría </a:t>
            </a:r>
            <a:r>
              <a:rPr lang="es-AR" sz="1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de </a:t>
            </a: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Formación: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Institutos Educativos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AR" sz="1600" b="1" dirty="0" smtClean="0">
              <a:solidFill>
                <a:srgbClr val="333399"/>
              </a:solidFill>
              <a:latin typeface="Calibri" pitchFamily="32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</a:t>
            </a: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Coordinación de Salud y Bienestar de las FF.AA.: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</a:t>
            </a:r>
            <a:r>
              <a:rPr lang="es-AR" sz="1600" b="1" dirty="0">
                <a:solidFill>
                  <a:srgbClr val="333399"/>
                </a:solidFill>
                <a:latin typeface="Calibri" pitchFamily="32" charset="0"/>
              </a:rPr>
              <a:t>Servicios 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sociales y Hospitales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Dirección de Género: </a:t>
            </a:r>
            <a:r>
              <a:rPr lang="es-AR" sz="1600" b="1" dirty="0">
                <a:solidFill>
                  <a:srgbClr val="333399"/>
                </a:solidFill>
                <a:latin typeface="Calibri" pitchFamily="32" charset="0"/>
              </a:rPr>
              <a:t>despliegue de los                                 </a:t>
            </a:r>
            <a:r>
              <a:rPr lang="es-AR" sz="1600" b="1" dirty="0" smtClean="0">
                <a:solidFill>
                  <a:srgbClr val="333399"/>
                </a:solidFill>
                <a:latin typeface="Calibri" pitchFamily="32" charset="0"/>
              </a:rPr>
              <a:t>Jardines Maternales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AR" sz="1600" b="1" dirty="0">
              <a:solidFill>
                <a:srgbClr val="333399"/>
              </a:solidFill>
              <a:latin typeface="Calibri" pitchFamily="32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1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>ETC.</a:t>
            </a:r>
            <a:endParaRPr lang="es-AR" sz="1600" b="1" dirty="0" smtClean="0">
              <a:solidFill>
                <a:srgbClr val="333399"/>
              </a:solidFill>
              <a:latin typeface="Calibri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1418483"/>
            <a:ext cx="4032449" cy="4170757"/>
          </a:xfrm>
          <a:prstGeom prst="rect">
            <a:avLst/>
          </a:prstGeo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  <a:ln w="9360">
            <a:solidFill>
              <a:srgbClr val="000000">
                <a:alpha val="23000"/>
              </a:srgbClr>
            </a:solidFill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346050"/>
          </a:xfrm>
        </p:spPr>
        <p:txBody>
          <a:bodyPr>
            <a:noAutofit/>
          </a:bodyPr>
          <a:lstStyle/>
          <a:p>
            <a:pPr lvl="0">
              <a:buClr>
                <a:srgbClr val="3333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3600" b="1" dirty="0" smtClean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/>
            </a:r>
            <a:br>
              <a:rPr lang="es-AR" sz="3600" b="1" dirty="0" smtClean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</a:br>
            <a:r>
              <a:rPr lang="es-AR" sz="3600" b="1" dirty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/>
            </a:r>
            <a:br>
              <a:rPr lang="es-AR" sz="3600" b="1" dirty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</a:br>
            <a:r>
              <a:rPr lang="es-AR" sz="2800" b="1" dirty="0" smtClean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>Año 2014. Datos aportados por la </a:t>
            </a:r>
            <a:r>
              <a:rPr lang="es-AR" sz="2800" b="1" dirty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>SECRETARÍA DE COORDINACIÓN MILITAR DE </a:t>
            </a:r>
            <a:r>
              <a:rPr lang="es-AR" sz="2800" b="1" dirty="0" smtClean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>ASISTENCIA </a:t>
            </a:r>
            <a:r>
              <a:rPr lang="es-AR" sz="2800" b="1" dirty="0">
                <a:solidFill>
                  <a:srgbClr val="333399"/>
                </a:solidFill>
                <a:latin typeface="Calibri" pitchFamily="32" charset="0"/>
                <a:ea typeface="+mn-ea"/>
                <a:cs typeface="Arial" charset="0"/>
              </a:rPr>
              <a:t>EN EMERGENCIAS</a:t>
            </a:r>
            <a:r>
              <a:rPr lang="es-AR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  <a:t/>
            </a:r>
            <a:br>
              <a:rPr lang="es-AR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2" charset="0"/>
              </a:rPr>
            </a:br>
            <a:endParaRPr lang="es-AR" sz="3600" b="1" dirty="0">
              <a:solidFill>
                <a:srgbClr val="333399"/>
              </a:solidFill>
              <a:latin typeface="Calibri" pitchFamily="32" charset="0"/>
              <a:ea typeface="+mn-ea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1392" y="980728"/>
            <a:ext cx="4542656" cy="4680521"/>
          </a:xfrm>
          <a:effectLst>
            <a:outerShdw sx="1000" sy="1000" algn="ctr" rotWithShape="0">
              <a:srgbClr val="000000"/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Clr>
                <a:srgbClr val="333399"/>
              </a:buClr>
              <a:buFont typeface="Calibri" pitchFamily="32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AR" sz="2600" b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2" charset="0"/>
            </a:endParaRP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AR" sz="2600" b="1" dirty="0" smtClean="0">
              <a:solidFill>
                <a:srgbClr val="333399"/>
              </a:solidFill>
              <a:latin typeface="Calibri" pitchFamily="32" charset="0"/>
            </a:endParaRP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Incendios Forestales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Explosiones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Olas de Calor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Cortes de energía prolongados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Temporales y tormentas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Campaña alimentaria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Campaña sanitaria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Emergencia hídrica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 Deslizamientos</a:t>
            </a:r>
          </a:p>
          <a:p>
            <a:pPr algn="ctr">
              <a:buClr>
                <a:srgbClr val="333399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AR" sz="2600" b="1" dirty="0" smtClean="0">
                <a:solidFill>
                  <a:srgbClr val="333399"/>
                </a:solidFill>
                <a:latin typeface="Calibri" pitchFamily="32" charset="0"/>
              </a:rPr>
              <a:t>Etc.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11144" cy="648072"/>
          </a:xfrm>
        </p:spPr>
        <p:txBody>
          <a:bodyPr>
            <a:normAutofit fontScale="90000"/>
          </a:bodyPr>
          <a:lstStyle/>
          <a:p>
            <a:r>
              <a:rPr lang="es-AR" sz="2800" b="1" dirty="0" smtClean="0">
                <a:solidFill>
                  <a:srgbClr val="333399"/>
                </a:solidFill>
              </a:rPr>
              <a:t/>
            </a:r>
            <a:br>
              <a:rPr lang="es-AR" sz="2800" b="1" dirty="0" smtClean="0">
                <a:solidFill>
                  <a:srgbClr val="333399"/>
                </a:solidFill>
              </a:rPr>
            </a:br>
            <a:r>
              <a:rPr lang="es-AR" sz="3600" b="1" dirty="0" smtClean="0">
                <a:solidFill>
                  <a:srgbClr val="333399"/>
                </a:solidFill>
              </a:rPr>
              <a:t>IDE MinDef AÑO 2015: </a:t>
            </a:r>
            <a:br>
              <a:rPr lang="es-AR" sz="3600" b="1" dirty="0" smtClean="0">
                <a:solidFill>
                  <a:srgbClr val="333399"/>
                </a:solidFill>
              </a:rPr>
            </a:br>
            <a:r>
              <a:rPr lang="es-AR" sz="2700" b="1" dirty="0" smtClean="0">
                <a:solidFill>
                  <a:srgbClr val="333399"/>
                </a:solidFill>
              </a:rPr>
              <a:t>IMPLEMENTACIÓN Y DESARROLLO</a:t>
            </a:r>
            <a:r>
              <a:rPr lang="es-AR" sz="2800" b="1" dirty="0" smtClean="0">
                <a:solidFill>
                  <a:srgbClr val="333399"/>
                </a:solidFill>
              </a:rPr>
              <a:t/>
            </a:r>
            <a:br>
              <a:rPr lang="es-AR" sz="2800" b="1" dirty="0" smtClean="0">
                <a:solidFill>
                  <a:srgbClr val="333399"/>
                </a:solidFill>
              </a:rPr>
            </a:br>
            <a:endParaRPr lang="es-AR" sz="2800" b="1" dirty="0" smtClean="0">
              <a:solidFill>
                <a:srgbClr val="3333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6449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APROBACIÓN DEL PLAN DE TRABAJO Y MANUAL DE PROCEDIMIENTO DEL NODO IDE MINDEF.</a:t>
            </a:r>
          </a:p>
          <a:p>
            <a:pPr>
              <a:buFont typeface="Wingdings" pitchFamily="2" charset="2"/>
              <a:buChar char="Ø"/>
            </a:pPr>
            <a:endParaRPr lang="es-AR" dirty="0" smtClean="0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OBJETIVOS DEL PROYECTO:</a:t>
            </a:r>
          </a:p>
          <a:p>
            <a:pPr>
              <a:buNone/>
            </a:pPr>
            <a:endParaRPr lang="es-AR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	OBJETIVO GENERAL</a:t>
            </a:r>
          </a:p>
          <a:p>
            <a:pPr>
              <a:buNone/>
            </a:pPr>
            <a:r>
              <a:rPr lang="es-A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Potenciar el uso de tecnologías geoinformáticas en el Ministerio de Defensa para: </a:t>
            </a:r>
          </a:p>
          <a:p>
            <a:pPr>
              <a:buNone/>
            </a:pPr>
            <a:endParaRPr lang="es-A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Apoyar la operación y gestión de las áreas </a:t>
            </a:r>
          </a:p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Compartir información en forma segura </a:t>
            </a:r>
          </a:p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Evitar la duplicación de esfuerzos </a:t>
            </a:r>
          </a:p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Facilitar procedimientos internos </a:t>
            </a:r>
          </a:p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Visualizar el despliegue territorial de la Cartera</a:t>
            </a:r>
          </a:p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Facilitar la interacción con la comunidad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76064"/>
          </a:xfrm>
        </p:spPr>
        <p:txBody>
          <a:bodyPr>
            <a:normAutofit fontScale="90000"/>
          </a:bodyPr>
          <a:lstStyle/>
          <a:p>
            <a:pPr algn="l"/>
            <a:r>
              <a:rPr lang="es-A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A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AR" sz="27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OBJETIVOS ESPECÍFICOS</a:t>
            </a:r>
            <a:r>
              <a:rPr lang="es-A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AR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s-AR" sz="20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5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A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Facilitar la publicación de datos geoespaciales de interés común de las distintas áreas del Ministerio, a través de la implementación de una Infraestructura de Datos Espaciales Ministerial (IDE MinDef).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AR" sz="2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A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Potenciar el uso de tecnologías geoinformáticas a través del uso de servicios estandarizados de consulta y análisis de información geoespacial.</a:t>
            </a: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AR" sz="2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Clr>
                <a:schemeClr val="tx2">
                  <a:lumMod val="60000"/>
                  <a:lumOff val="40000"/>
                </a:schemeClr>
              </a:buClr>
            </a:pPr>
            <a:r>
              <a:rPr lang="es-A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Elaborar un plan de mejoras para cada área, con el propósito de incrementar la capacidad para el aprovechamiento de dichas tecnologías.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s-A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None/>
            </a:pPr>
            <a:endParaRPr lang="es-AR" dirty="0" smtClean="0">
              <a:solidFill>
                <a:srgbClr val="333399"/>
              </a:solidFill>
            </a:endParaRP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pPr algn="l"/>
            <a:r>
              <a:rPr lang="es-AR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AR" sz="2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AR" sz="36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COMPONENTES DEL PROYECTO </a:t>
            </a: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989039"/>
          </a:xfrm>
        </p:spPr>
        <p:txBody>
          <a:bodyPr/>
          <a:lstStyle/>
          <a:p>
            <a:pPr>
              <a:buNone/>
            </a:pPr>
            <a:r>
              <a:rPr lang="es-A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- Configuración definitiva del Nodo IDE del Ministerio de Defensa</a:t>
            </a:r>
          </a:p>
          <a:p>
            <a:pPr>
              <a:buNone/>
            </a:pPr>
            <a:endParaRPr lang="es-A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A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 -  Relevamiento y diagnóstico por áreas</a:t>
            </a:r>
          </a:p>
          <a:p>
            <a:pPr>
              <a:buNone/>
            </a:pPr>
            <a:endParaRPr lang="es-A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A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III - Configuración avanzada de la IDE e implementación de servicios geoespaciales estandarizados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93736582"/>
              </p:ext>
            </p:extLst>
          </p:nvPr>
        </p:nvGraphicFramePr>
        <p:xfrm>
          <a:off x="899592" y="1196752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323528" y="4869160"/>
            <a:ext cx="1152128" cy="648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extrusionH="19050" contourW="12700">
            <a:bevelB h="254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51304" cy="648072"/>
          </a:xfrm>
        </p:spPr>
        <p:txBody>
          <a:bodyPr>
            <a:normAutofit fontScale="90000"/>
          </a:bodyPr>
          <a:lstStyle/>
          <a:p>
            <a:r>
              <a:rPr lang="es-AR" sz="2800" dirty="0" smtClean="0">
                <a:solidFill>
                  <a:schemeClr val="accent1">
                    <a:lumMod val="75000"/>
                  </a:schemeClr>
                </a:solidFill>
              </a:rPr>
              <a:t>DESAFÍO: Tamaño y complejidad de la Estructura del Organismo</a:t>
            </a:r>
            <a:endParaRPr lang="es-A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1397000"/>
          <a:ext cx="45719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11560" y="5013176"/>
            <a:ext cx="64807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AR" dirty="0" smtClean="0"/>
              <a:t>IGN</a:t>
            </a:r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835696" y="5003884"/>
            <a:ext cx="86409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AR" dirty="0" smtClean="0"/>
              <a:t>IOSFA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75856" y="5003884"/>
            <a:ext cx="72008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AR" dirty="0" smtClean="0"/>
              <a:t>IAF</a:t>
            </a:r>
            <a:endParaRPr lang="es-AR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691680" y="4869160"/>
            <a:ext cx="1152128" cy="648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extrusionH="19050" contourW="12700">
            <a:bevelB h="254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7" name="26 Rectángulo redondeado"/>
          <p:cNvSpPr/>
          <p:nvPr/>
        </p:nvSpPr>
        <p:spPr>
          <a:xfrm>
            <a:off x="2987824" y="4869160"/>
            <a:ext cx="1152128" cy="648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extrusionH="19050" contourW="12700">
            <a:bevelB h="254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4283968" y="4869160"/>
            <a:ext cx="1152128" cy="648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extrusionH="19050" contourW="12700">
            <a:bevelB h="254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283968" y="5034662"/>
            <a:ext cx="122413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TANDANOR</a:t>
            </a:r>
            <a:endParaRPr lang="es-AR" sz="16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796136" y="5003884"/>
            <a:ext cx="86409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AR" dirty="0" smtClean="0"/>
              <a:t>FADEA</a:t>
            </a:r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164288" y="5003884"/>
            <a:ext cx="93610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AR" dirty="0" smtClean="0"/>
              <a:t>SMN</a:t>
            </a:r>
            <a:endParaRPr lang="es-AR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5652120" y="4869160"/>
            <a:ext cx="1152128" cy="648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extrusionH="19050" contourW="12700">
            <a:bevelB h="254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6948264" y="4869160"/>
            <a:ext cx="1152128" cy="6480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extrusionH="19050" contourW="12700">
            <a:bevelB h="25400"/>
            <a:contourClr>
              <a:srgbClr val="00B0F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95536" y="44278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Organismos Descentralizados</a:t>
            </a:r>
            <a:endParaRPr lang="es-A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52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ón IDERA - X Jornada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IDERA - X Jornada (1)</Template>
  <TotalTime>733</TotalTime>
  <Words>1094</Words>
  <Application>Microsoft Office PowerPoint</Application>
  <PresentationFormat>Presentación en pantalla (4:3)</PresentationFormat>
  <Paragraphs>228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Plantilla Presentación IDERA - X Jornada (1)</vt:lpstr>
      <vt:lpstr>  IDE MinDef  </vt:lpstr>
      <vt:lpstr> ANTECEDENTES </vt:lpstr>
      <vt:lpstr>AÑO 2014: IX JORNADAS IDERA  Buenos Aires, 30 y 31 de Octubre de                                                                                                                        2014 - Ministerio de Defensa</vt:lpstr>
      <vt:lpstr>Año 2014. Datos gestionados por la DAEI</vt:lpstr>
      <vt:lpstr>  Año 2014. Datos aportados por la SECRETARÍA DE COORDINACIÓN MILITAR DE ASISTENCIA EN EMERGENCIAS </vt:lpstr>
      <vt:lpstr> IDE MinDef AÑO 2015:  IMPLEMENTACIÓN Y DESARROLLO </vt:lpstr>
      <vt:lpstr> OBJETIVOS ESPECÍFICOS </vt:lpstr>
      <vt:lpstr> COMPONENTES DEL PROYECTO  </vt:lpstr>
      <vt:lpstr>DESAFÍO: Tamaño y complejidad de la Estructura del Organismo</vt:lpstr>
      <vt:lpstr>DESAFÍO: Tratamiento de la Información</vt:lpstr>
      <vt:lpstr>DEFINICIÓN DE NIVELES DE ACCESIBILIDAD </vt:lpstr>
      <vt:lpstr>  ETAPA INICIAL. Configuración definitiva del Nodo IDE MinDef.  </vt:lpstr>
      <vt:lpstr>IMPLEMENTACIÓN DE LA ETAPA INICIAL</vt:lpstr>
      <vt:lpstr> 29 áreas involucradas: </vt:lpstr>
      <vt:lpstr> 29 áreas involucradas: </vt:lpstr>
      <vt:lpstr> 29 áreas involucradas: </vt:lpstr>
      <vt:lpstr> 29 áreas involucradas: </vt:lpstr>
      <vt:lpstr> Acciones de CAPACITACIÓN  </vt:lpstr>
      <vt:lpstr> Acción de Capacitación BÁSICA.  </vt:lpstr>
      <vt:lpstr> Tareas en ejecución </vt:lpstr>
      <vt:lpstr> Carga Inicial Objetivo: optimización de tiempo y metodología del trabajo  </vt:lpstr>
      <vt:lpstr>Diseño de la Página Web</vt:lpstr>
      <vt:lpstr> Página Web IDE MinDef-  En Construcción </vt:lpstr>
      <vt:lpstr> Ejemplo: Museos: Atributos de la capa.  </vt:lpstr>
      <vt:lpstr>  SEGUNDA Y TERCERA ETAPA 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josefina.facio</dc:creator>
  <cp:lastModifiedBy>mimi</cp:lastModifiedBy>
  <cp:revision>92</cp:revision>
  <dcterms:created xsi:type="dcterms:W3CDTF">2015-05-11T19:52:56Z</dcterms:created>
  <dcterms:modified xsi:type="dcterms:W3CDTF">2015-05-15T02:50:06Z</dcterms:modified>
</cp:coreProperties>
</file>