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66" r:id="rId2"/>
    <p:sldId id="257" r:id="rId3"/>
    <p:sldId id="258" r:id="rId4"/>
    <p:sldId id="264" r:id="rId5"/>
    <p:sldId id="267" r:id="rId6"/>
    <p:sldId id="268" r:id="rId7"/>
    <p:sldId id="261" r:id="rId8"/>
    <p:sldId id="269" r:id="rId9"/>
  </p:sldIdLst>
  <p:sldSz cx="9144000" cy="6858000" type="screen4x3"/>
  <p:notesSz cx="6797675" cy="9928225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28" autoAdjust="0"/>
  </p:normalViewPr>
  <p:slideViewPr>
    <p:cSldViewPr>
      <p:cViewPr varScale="1">
        <p:scale>
          <a:sx n="70" d="100"/>
          <a:sy n="70" d="100"/>
        </p:scale>
        <p:origin x="-5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28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1AFDF4-9A19-4E11-ABC5-E27956BA1FB6}" type="datetimeFigureOut">
              <a:rPr lang="es-AR" smtClean="0"/>
              <a:t>15/05/2015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FD3F0-BD30-415F-A1CB-4B15BEDD963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17322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D97BF-AD6E-46E3-A623-088BBC25AAD1}" type="datetimeFigureOut">
              <a:rPr lang="es-AR" smtClean="0"/>
              <a:t>15/05/2015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FEAB2-7976-4C52-BEF8-09FBFF384BA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8202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D97BF-AD6E-46E3-A623-088BBC25AAD1}" type="datetimeFigureOut">
              <a:rPr lang="es-AR" smtClean="0"/>
              <a:t>15/05/2015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FEAB2-7976-4C52-BEF8-09FBFF384BA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13681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D97BF-AD6E-46E3-A623-088BBC25AAD1}" type="datetimeFigureOut">
              <a:rPr lang="es-AR" smtClean="0"/>
              <a:t>15/05/2015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FEAB2-7976-4C52-BEF8-09FBFF384BA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8730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D97BF-AD6E-46E3-A623-088BBC25AAD1}" type="datetimeFigureOut">
              <a:rPr lang="es-AR" smtClean="0"/>
              <a:t>15/05/2015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FEAB2-7976-4C52-BEF8-09FBFF384BA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39687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D97BF-AD6E-46E3-A623-088BBC25AAD1}" type="datetimeFigureOut">
              <a:rPr lang="es-AR" smtClean="0"/>
              <a:t>15/05/2015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FEAB2-7976-4C52-BEF8-09FBFF384BA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33740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D97BF-AD6E-46E3-A623-088BBC25AAD1}" type="datetimeFigureOut">
              <a:rPr lang="es-AR" smtClean="0"/>
              <a:t>15/05/2015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FEAB2-7976-4C52-BEF8-09FBFF384BA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60301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D97BF-AD6E-46E3-A623-088BBC25AAD1}" type="datetimeFigureOut">
              <a:rPr lang="es-AR" smtClean="0"/>
              <a:t>15/05/2015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FEAB2-7976-4C52-BEF8-09FBFF384BA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37484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D97BF-AD6E-46E3-A623-088BBC25AAD1}" type="datetimeFigureOut">
              <a:rPr lang="es-AR" smtClean="0"/>
              <a:t>15/05/2015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FEAB2-7976-4C52-BEF8-09FBFF384BA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60668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D97BF-AD6E-46E3-A623-088BBC25AAD1}" type="datetimeFigureOut">
              <a:rPr lang="es-AR" smtClean="0"/>
              <a:t>15/05/2015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FEAB2-7976-4C52-BEF8-09FBFF384BA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14378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D97BF-AD6E-46E3-A623-088BBC25AAD1}" type="datetimeFigureOut">
              <a:rPr lang="es-AR" smtClean="0"/>
              <a:t>15/05/2015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FEAB2-7976-4C52-BEF8-09FBFF384BA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63029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D97BF-AD6E-46E3-A623-088BBC25AAD1}" type="datetimeFigureOut">
              <a:rPr lang="es-AR" smtClean="0"/>
              <a:t>15/05/2015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FEAB2-7976-4C52-BEF8-09FBFF384BA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40397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D97BF-AD6E-46E3-A623-088BBC25AAD1}" type="datetimeFigureOut">
              <a:rPr lang="es-AR" smtClean="0"/>
              <a:t>15/05/2015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FEAB2-7976-4C52-BEF8-09FBFF384BA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4914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3.jpeg"/><Relationship Id="rId7" Type="http://schemas.openxmlformats.org/officeDocument/2006/relationships/image" Target="../media/image1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741"/>
            <a:ext cx="9143999" cy="69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9358"/>
            <a:ext cx="9144000" cy="644602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793656"/>
            <a:ext cx="2123728" cy="298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321"/>
          <a:stretch/>
        </p:blipFill>
        <p:spPr bwMode="auto">
          <a:xfrm>
            <a:off x="2123729" y="2801970"/>
            <a:ext cx="3515704" cy="1281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-252536" y="-101139"/>
            <a:ext cx="578319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s-ES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¿Qué </a:t>
            </a:r>
            <a:r>
              <a:rPr lang="es-AR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significa el </a:t>
            </a:r>
            <a:endParaRPr lang="es-AR" sz="44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s-AR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Estilo de la Información Geoespacial?</a:t>
            </a:r>
            <a:endParaRPr lang="en-US" sz="44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 eaLnBrk="0" hangingPunct="0">
              <a:defRPr/>
            </a:pPr>
            <a:endParaRPr lang="en-US" sz="2400" dirty="0">
              <a:latin typeface="Arial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9" y="4225632"/>
            <a:ext cx="3509765" cy="1551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962704" y="4077072"/>
            <a:ext cx="3001784" cy="156966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2400" i="1" dirty="0" smtClean="0"/>
              <a:t>“Es la tematización de la información</a:t>
            </a:r>
          </a:p>
          <a:p>
            <a:pPr algn="ctr"/>
            <a:r>
              <a:rPr lang="es-AR" sz="2400" i="1" dirty="0" smtClean="0"/>
              <a:t>geográfica en el entorno de las </a:t>
            </a:r>
            <a:r>
              <a:rPr lang="es-AR" sz="2400" i="1" dirty="0" err="1" smtClean="0"/>
              <a:t>IDEs</a:t>
            </a:r>
            <a:r>
              <a:rPr lang="es-AR" sz="2400" i="1" dirty="0" smtClean="0"/>
              <a:t>”</a:t>
            </a:r>
            <a:endParaRPr lang="es-AR" sz="2400" i="1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192" y="1340768"/>
            <a:ext cx="3181296" cy="2504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892" b="16533"/>
          <a:stretch/>
        </p:blipFill>
        <p:spPr bwMode="auto">
          <a:xfrm>
            <a:off x="5332912" y="660788"/>
            <a:ext cx="1076170" cy="36571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5" t="-7767" r="16761" b="16534"/>
          <a:stretch/>
        </p:blipFill>
        <p:spPr bwMode="auto">
          <a:xfrm>
            <a:off x="6402173" y="626765"/>
            <a:ext cx="2700733" cy="399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414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741"/>
            <a:ext cx="9143999" cy="69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9358"/>
            <a:ext cx="9144000" cy="6446026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6637" y="-171400"/>
            <a:ext cx="5508104" cy="1143000"/>
          </a:xfrm>
        </p:spPr>
        <p:txBody>
          <a:bodyPr>
            <a:normAutofit/>
          </a:bodyPr>
          <a:lstStyle/>
          <a:p>
            <a:pPr algn="l"/>
            <a:r>
              <a:rPr lang="es-AR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Propuesta de trabajo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2852936"/>
            <a:ext cx="8229600" cy="247452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es-AR" sz="1800" dirty="0" smtClean="0">
                <a:solidFill>
                  <a:schemeClr val="dk1"/>
                </a:solidFill>
              </a:rPr>
              <a:t>PROPUESTAS:</a:t>
            </a:r>
          </a:p>
          <a:p>
            <a:pPr marL="0" algn="just"/>
            <a:r>
              <a:rPr lang="es-AR" sz="1800" dirty="0" smtClean="0"/>
              <a:t>Identificar </a:t>
            </a:r>
            <a:r>
              <a:rPr lang="es-AR" sz="1800" dirty="0"/>
              <a:t>los objetos que pueden representarse con los estilos similares a los publicados en el Manual de Signos </a:t>
            </a:r>
            <a:r>
              <a:rPr lang="es-AR" sz="1800" dirty="0" smtClean="0"/>
              <a:t>Cartográficos del IGN (2010). </a:t>
            </a:r>
          </a:p>
          <a:p>
            <a:pPr marL="0" algn="just"/>
            <a:r>
              <a:rPr lang="es-AR" sz="1800" dirty="0"/>
              <a:t>Para aquellos que no tienen representación gráfica en el Manual de Signos Cartográficos y se utilicen en más de dos </a:t>
            </a:r>
            <a:r>
              <a:rPr lang="es-AR" sz="1800" dirty="0" smtClean="0"/>
              <a:t>organismos, </a:t>
            </a:r>
            <a:r>
              <a:rPr lang="es-AR" sz="1800" dirty="0"/>
              <a:t>se propone construir un estilo que surja del consenso del </a:t>
            </a:r>
            <a:r>
              <a:rPr lang="es-AR" sz="1800" dirty="0" smtClean="0"/>
              <a:t>equipo</a:t>
            </a:r>
            <a:r>
              <a:rPr lang="es-AR" sz="1800" dirty="0"/>
              <a:t> </a:t>
            </a:r>
            <a:r>
              <a:rPr lang="es-AR" sz="1800" dirty="0" smtClean="0"/>
              <a:t>de trabajo.</a:t>
            </a:r>
          </a:p>
          <a:p>
            <a:pPr marL="0" algn="just"/>
            <a:r>
              <a:rPr lang="es-AR" sz="1800" dirty="0" smtClean="0"/>
              <a:t>Elaborar </a:t>
            </a:r>
            <a:r>
              <a:rPr lang="es-AR" sz="1800" dirty="0"/>
              <a:t>la galería de </a:t>
            </a:r>
            <a:r>
              <a:rPr lang="es-AR" sz="1800" dirty="0" smtClean="0"/>
              <a:t>Estilos </a:t>
            </a:r>
            <a:r>
              <a:rPr lang="es-AR" sz="1800" dirty="0"/>
              <a:t>por área de interés o temática persiguiendo los estándares propuestos por el grupo de </a:t>
            </a:r>
            <a:r>
              <a:rPr lang="es-AR" sz="1800" dirty="0" smtClean="0"/>
              <a:t>trabajo.</a:t>
            </a:r>
            <a:endParaRPr lang="es-AR" sz="1800" dirty="0">
              <a:solidFill>
                <a:schemeClr val="dk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07504" y="908720"/>
            <a:ext cx="856895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AR" dirty="0" smtClean="0"/>
              <a:t>PROBLEMA: Ante la heterogeneidad de la tematización de la información geoespacial publicada en los </a:t>
            </a:r>
            <a:r>
              <a:rPr lang="es-AR" dirty="0" err="1" smtClean="0"/>
              <a:t>Geoservicios</a:t>
            </a:r>
            <a:r>
              <a:rPr lang="es-AR" dirty="0" smtClean="0"/>
              <a:t> se propone unificar criterios en la visualización de la mismo </a:t>
            </a:r>
            <a:endParaRPr lang="es-AR" dirty="0"/>
          </a:p>
        </p:txBody>
      </p:sp>
      <p:sp>
        <p:nvSpPr>
          <p:cNvPr id="6" name="5 CuadroTexto"/>
          <p:cNvSpPr txBox="1"/>
          <p:nvPr/>
        </p:nvSpPr>
        <p:spPr>
          <a:xfrm>
            <a:off x="107504" y="1684233"/>
            <a:ext cx="8568952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AR" dirty="0" smtClean="0"/>
              <a:t>OBJETIVO: En principio, nuestro punto de partida es comenzar con la representación de los Datos Básicos y Fundamentales (definidos según el documento de trabajo publicado por el Grupo de Datos Geoespaciales) que visualizan los </a:t>
            </a:r>
            <a:r>
              <a:rPr lang="es-AR" dirty="0" err="1" smtClean="0"/>
              <a:t>Geoservicios</a:t>
            </a:r>
            <a:r>
              <a:rPr lang="es-AR" dirty="0"/>
              <a:t>.</a:t>
            </a:r>
            <a:r>
              <a:rPr lang="es-AR" dirty="0" smtClean="0"/>
              <a:t>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91575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741"/>
            <a:ext cx="9143999" cy="69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9358"/>
            <a:ext cx="9144000" cy="6446026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1825" y="-741"/>
            <a:ext cx="9155825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s-AR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Discusión de algunas experiencias de construcción de Estilos…</a:t>
            </a:r>
            <a:endParaRPr lang="es-AR" sz="24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31698" y="908720"/>
            <a:ext cx="321197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000" dirty="0" smtClean="0"/>
              <a:t>* Programas que se utilizan…</a:t>
            </a:r>
          </a:p>
          <a:p>
            <a:r>
              <a:rPr lang="es-AR" sz="2000" dirty="0" smtClean="0"/>
              <a:t>* Problemas encontrados…</a:t>
            </a:r>
            <a:endParaRPr lang="es-AR" sz="2000" i="1" dirty="0" smtClean="0"/>
          </a:p>
          <a:p>
            <a:endParaRPr lang="es-AR" sz="2000" dirty="0" smtClean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902734"/>
            <a:ext cx="2343226" cy="141048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1" y="3507467"/>
            <a:ext cx="2133600" cy="21431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454" y="3507467"/>
            <a:ext cx="1618481" cy="22686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40" y="1924625"/>
            <a:ext cx="8058320" cy="129533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6" name="5 Grupo"/>
          <p:cNvGrpSpPr/>
          <p:nvPr/>
        </p:nvGrpSpPr>
        <p:grpSpPr>
          <a:xfrm>
            <a:off x="6804248" y="3717032"/>
            <a:ext cx="2280304" cy="1933560"/>
            <a:chOff x="6804248" y="3717032"/>
            <a:chExt cx="2280304" cy="1933560"/>
          </a:xfrm>
        </p:grpSpPr>
        <p:pic>
          <p:nvPicPr>
            <p:cNvPr id="10" name="9 Imagen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3098" y="4126592"/>
              <a:ext cx="1905000" cy="1524000"/>
            </a:xfrm>
            <a:prstGeom prst="rect">
              <a:avLst/>
            </a:prstGeom>
          </p:spPr>
        </p:pic>
        <p:sp>
          <p:nvSpPr>
            <p:cNvPr id="3" name="2 CuadroTexto"/>
            <p:cNvSpPr txBox="1"/>
            <p:nvPr/>
          </p:nvSpPr>
          <p:spPr>
            <a:xfrm>
              <a:off x="6804248" y="3717032"/>
              <a:ext cx="2280304" cy="307777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s-AR" sz="1400" i="1" dirty="0" smtClean="0"/>
                <a:t>Confección manual del estilo</a:t>
              </a:r>
              <a:endParaRPr lang="es-AR" sz="14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76058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741"/>
            <a:ext cx="9143999" cy="69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9358"/>
            <a:ext cx="9144000" cy="6446026"/>
          </a:xfrm>
          <a:prstGeom prst="rect">
            <a:avLst/>
          </a:prstGeom>
        </p:spPr>
      </p:pic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98175"/>
            <a:ext cx="4927289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827584" y="982469"/>
            <a:ext cx="3433248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AR" dirty="0" smtClean="0"/>
              <a:t>Representación gráfica de la trama</a:t>
            </a:r>
          </a:p>
          <a:p>
            <a:r>
              <a:rPr lang="es-AR" dirty="0" smtClean="0"/>
              <a:t>de ferrocarriles</a:t>
            </a:r>
            <a:endParaRPr lang="es-AR" dirty="0"/>
          </a:p>
        </p:txBody>
      </p:sp>
      <p:sp>
        <p:nvSpPr>
          <p:cNvPr id="8" name="7 CuadroTexto"/>
          <p:cNvSpPr txBox="1"/>
          <p:nvPr/>
        </p:nvSpPr>
        <p:spPr>
          <a:xfrm>
            <a:off x="5369014" y="980728"/>
            <a:ext cx="3163366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s-AR" dirty="0" smtClean="0"/>
              <a:t>Parametrización del estilo en el </a:t>
            </a:r>
          </a:p>
          <a:p>
            <a:pPr algn="ctr"/>
            <a:r>
              <a:rPr lang="es-AR" dirty="0" smtClean="0"/>
              <a:t>estándar  SLD</a:t>
            </a:r>
            <a:endParaRPr lang="es-AR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541780"/>
            <a:ext cx="3024276" cy="4191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1" y="-99392"/>
            <a:ext cx="9252519" cy="1152128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tabLst>
                <a:tab pos="4305300" algn="l"/>
              </a:tabLst>
            </a:pPr>
            <a:r>
              <a:rPr lang="es-AR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es-AR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s-AR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Diferentes </a:t>
            </a:r>
            <a:r>
              <a:rPr lang="es-AR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ejemplos de Estilos SLD </a:t>
            </a:r>
            <a:r>
              <a:rPr lang="es-AR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y definición de estilos para </a:t>
            </a:r>
            <a:r>
              <a:rPr lang="es-AR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el objeto LINEA</a:t>
            </a:r>
            <a:r>
              <a:rPr lang="es-AR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es-AR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es-AR" sz="32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55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741"/>
            <a:ext cx="9143999" cy="69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9358"/>
            <a:ext cx="9144000" cy="6446026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827584" y="982469"/>
            <a:ext cx="3433248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AR" dirty="0" smtClean="0"/>
              <a:t>Representación gráfica de la trama</a:t>
            </a:r>
          </a:p>
          <a:p>
            <a:r>
              <a:rPr lang="es-AR" dirty="0" smtClean="0"/>
              <a:t>de ferrocarriles</a:t>
            </a:r>
            <a:endParaRPr lang="es-AR" dirty="0"/>
          </a:p>
        </p:txBody>
      </p:sp>
      <p:sp>
        <p:nvSpPr>
          <p:cNvPr id="8" name="7 CuadroTexto"/>
          <p:cNvSpPr txBox="1"/>
          <p:nvPr/>
        </p:nvSpPr>
        <p:spPr>
          <a:xfrm>
            <a:off x="5369014" y="980728"/>
            <a:ext cx="3163366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s-AR" dirty="0" smtClean="0"/>
              <a:t>Parametrización del estilo en el </a:t>
            </a:r>
          </a:p>
          <a:p>
            <a:pPr algn="ctr"/>
            <a:r>
              <a:rPr lang="es-AR" dirty="0" smtClean="0"/>
              <a:t>estándar  SLD</a:t>
            </a:r>
            <a:endParaRPr lang="es-AR" dirty="0"/>
          </a:p>
        </p:txBody>
      </p:sp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50304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tabLst>
                <a:tab pos="4305300" algn="l"/>
              </a:tabLst>
            </a:pPr>
            <a:r>
              <a:rPr lang="es-AR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Diferentes ejemplos de Estilos SLD </a:t>
            </a:r>
            <a:r>
              <a:rPr lang="es-AR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y definición de estilos para </a:t>
            </a:r>
            <a:r>
              <a:rPr lang="es-AR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el objeto: PUNTO</a:t>
            </a:r>
            <a:endParaRPr lang="es-AR" sz="32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30" y="1916832"/>
            <a:ext cx="4500956" cy="3602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544" y="1700808"/>
            <a:ext cx="3450306" cy="40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478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741"/>
            <a:ext cx="9143999" cy="69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9358"/>
            <a:ext cx="9144000" cy="6446026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827584" y="982469"/>
            <a:ext cx="3433248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AR" dirty="0" smtClean="0"/>
              <a:t>Representación gráfica de la trama</a:t>
            </a:r>
          </a:p>
          <a:p>
            <a:r>
              <a:rPr lang="es-AR" dirty="0" smtClean="0"/>
              <a:t>de ferrocarriles</a:t>
            </a:r>
            <a:endParaRPr lang="es-AR" dirty="0"/>
          </a:p>
        </p:txBody>
      </p:sp>
      <p:sp>
        <p:nvSpPr>
          <p:cNvPr id="8" name="7 CuadroTexto"/>
          <p:cNvSpPr txBox="1"/>
          <p:nvPr/>
        </p:nvSpPr>
        <p:spPr>
          <a:xfrm>
            <a:off x="5369014" y="980728"/>
            <a:ext cx="3163366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s-AR" dirty="0" smtClean="0"/>
              <a:t>Parametrización del estilo en el </a:t>
            </a:r>
          </a:p>
          <a:p>
            <a:pPr algn="ctr"/>
            <a:r>
              <a:rPr lang="es-AR" dirty="0" smtClean="0"/>
              <a:t>estándar  SLD</a:t>
            </a:r>
            <a:endParaRPr lang="es-AR" dirty="0"/>
          </a:p>
        </p:txBody>
      </p:sp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0" y="-243408"/>
            <a:ext cx="9144000" cy="150304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tabLst>
                <a:tab pos="4305300" algn="l"/>
              </a:tabLst>
            </a:pPr>
            <a:r>
              <a:rPr lang="es-AR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es-AR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s-AR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Diferentes </a:t>
            </a:r>
            <a:r>
              <a:rPr lang="es-AR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ejemplos de Estilos SLD </a:t>
            </a:r>
            <a:r>
              <a:rPr lang="es-AR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y definición de estilos para </a:t>
            </a:r>
            <a:r>
              <a:rPr lang="es-AR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el objeto: POLIGONO</a:t>
            </a:r>
            <a:r>
              <a:rPr lang="es-AR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es-AR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es-AR" sz="32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9" name="8 Imagen"/>
          <p:cNvPicPr/>
          <p:nvPr/>
        </p:nvPicPr>
        <p:blipFill>
          <a:blip r:embed="rId4"/>
          <a:stretch>
            <a:fillRect/>
          </a:stretch>
        </p:blipFill>
        <p:spPr>
          <a:xfrm>
            <a:off x="971600" y="1916832"/>
            <a:ext cx="3140968" cy="39573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12 Imagen"/>
          <p:cNvPicPr/>
          <p:nvPr/>
        </p:nvPicPr>
        <p:blipFill>
          <a:blip r:embed="rId5"/>
          <a:stretch>
            <a:fillRect/>
          </a:stretch>
        </p:blipFill>
        <p:spPr>
          <a:xfrm>
            <a:off x="5029705" y="1772816"/>
            <a:ext cx="3528332" cy="17095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14" name="13 Imagen"/>
          <p:cNvPicPr/>
          <p:nvPr/>
        </p:nvPicPr>
        <p:blipFill>
          <a:blip r:embed="rId6"/>
          <a:stretch>
            <a:fillRect/>
          </a:stretch>
        </p:blipFill>
        <p:spPr>
          <a:xfrm>
            <a:off x="5004048" y="3662371"/>
            <a:ext cx="3553989" cy="2015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93000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741"/>
            <a:ext cx="9143999" cy="69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9358"/>
            <a:ext cx="9144000" cy="6446026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7872" y="-27384"/>
            <a:ext cx="9127244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tabLst>
                <a:tab pos="4305300" algn="l"/>
              </a:tabLst>
            </a:pPr>
            <a:r>
              <a:rPr lang="es-A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Algunos problemas con la construcción de Estilos de </a:t>
            </a:r>
            <a:r>
              <a:rPr lang="es-A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información</a:t>
            </a:r>
            <a:r>
              <a:rPr lang="es-A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estadística en colores graduados, las </a:t>
            </a:r>
            <a:r>
              <a:rPr lang="es-A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transparencias y </a:t>
            </a:r>
            <a:r>
              <a:rPr lang="es-A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los </a:t>
            </a:r>
            <a:r>
              <a:rPr lang="es-A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labels</a:t>
            </a:r>
            <a:r>
              <a:rPr lang="es-A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en </a:t>
            </a:r>
            <a:r>
              <a:rPr lang="es-A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Qgis</a:t>
            </a:r>
            <a:r>
              <a:rPr lang="es-A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”</a:t>
            </a:r>
            <a:br>
              <a:rPr lang="es-A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s-A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64704"/>
            <a:ext cx="4195060" cy="324036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6" y="764704"/>
            <a:ext cx="4320731" cy="324879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96735" y="1536838"/>
            <a:ext cx="1234905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AR" sz="1050" dirty="0" smtClean="0"/>
              <a:t>En QGIS (guardado como SLD) tiene dificultades con la representación grafica de algunos de los intervalos estadísticos de la información, tal como se observa en el </a:t>
            </a:r>
            <a:r>
              <a:rPr lang="es-AR" sz="1050" dirty="0"/>
              <a:t>departamento </a:t>
            </a:r>
            <a:r>
              <a:rPr lang="es-AR" sz="1050" dirty="0" err="1"/>
              <a:t>Guer</a:t>
            </a:r>
            <a:r>
              <a:rPr lang="es-AR" sz="1050" dirty="0"/>
              <a:t> </a:t>
            </a:r>
            <a:r>
              <a:rPr lang="es-AR" sz="1050" dirty="0" err="1" smtClean="0"/>
              <a:t>Aike</a:t>
            </a:r>
            <a:r>
              <a:rPr lang="es-AR" sz="1050" dirty="0" smtClean="0"/>
              <a:t>.</a:t>
            </a:r>
            <a:endParaRPr lang="es-AR" sz="1050" dirty="0"/>
          </a:p>
        </p:txBody>
      </p:sp>
      <p:sp>
        <p:nvSpPr>
          <p:cNvPr id="7" name="6 CuadroTexto"/>
          <p:cNvSpPr txBox="1"/>
          <p:nvPr/>
        </p:nvSpPr>
        <p:spPr>
          <a:xfrm>
            <a:off x="7668344" y="1628800"/>
            <a:ext cx="1098716" cy="15465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AR" sz="1050" dirty="0" smtClean="0"/>
              <a:t>Esta figura expresa la corrección manual de la representación gráfica de la base de datos en la interface </a:t>
            </a:r>
            <a:r>
              <a:rPr lang="es-AR" sz="1050" dirty="0" err="1" smtClean="0"/>
              <a:t>Geoserver</a:t>
            </a:r>
            <a:r>
              <a:rPr lang="es-AR" sz="1050" dirty="0"/>
              <a:t>.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31" y="4149080"/>
            <a:ext cx="8877300" cy="45085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06657"/>
            <a:ext cx="7618995" cy="115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322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741"/>
            <a:ext cx="9143999" cy="69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9358"/>
            <a:ext cx="9144000" cy="6446026"/>
          </a:xfrm>
          <a:prstGeom prst="rect">
            <a:avLst/>
          </a:prstGeom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07504" y="139520"/>
            <a:ext cx="60277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s-E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Rumbo a la construcción del catálogo de estilos…</a:t>
            </a:r>
            <a:endParaRPr lang="en-US" sz="1100" dirty="0">
              <a:latin typeface="Arial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891704" y="4680145"/>
            <a:ext cx="60277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>
              <a:defRPr/>
            </a:pPr>
            <a:r>
              <a:rPr lang="es-E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Muchas gracias </a:t>
            </a:r>
          </a:p>
          <a:p>
            <a:pPr algn="r">
              <a:defRPr/>
            </a:pPr>
            <a:r>
              <a:rPr lang="es-E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por su atención!!!</a:t>
            </a:r>
            <a:endParaRPr lang="en-US" sz="1100" dirty="0">
              <a:latin typeface="Arial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7" y="539630"/>
            <a:ext cx="5676875" cy="486788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591" y="1196752"/>
            <a:ext cx="3372579" cy="2634570"/>
          </a:xfrm>
          <a:prstGeom prst="rect">
            <a:avLst/>
          </a:prstGeom>
          <a:noFill/>
          <a:ln>
            <a:noFill/>
          </a:ln>
          <a:scene3d>
            <a:camera prst="perspectiveContrasting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454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  <p:bldP spid="10" grpId="0" autoUpdateAnimBg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346</Words>
  <Application>Microsoft Office PowerPoint</Application>
  <PresentationFormat>Presentación en pantalla (4:3)</PresentationFormat>
  <Paragraphs>36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Presentación de PowerPoint</vt:lpstr>
      <vt:lpstr>Propuesta de trabajo</vt:lpstr>
      <vt:lpstr>Discusión de algunas experiencias de construcción de Estilos…</vt:lpstr>
      <vt:lpstr> Diferentes ejemplos de Estilos SLD y definición de estilos para el objeto LINEA </vt:lpstr>
      <vt:lpstr>Diferentes ejemplos de Estilos SLD y definición de estilos para el objeto: PUNTO</vt:lpstr>
      <vt:lpstr> Diferentes ejemplos de Estilos SLD y definición de estilos para el objeto: POLIGONO </vt:lpstr>
      <vt:lpstr>Algunos problemas con la construcción de Estilos de información estadística en colores graduados, las transparencias y los labels en Qgis” 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Sld</dc:title>
  <dc:creator>Leandro Calabrese</dc:creator>
  <cp:lastModifiedBy>fer</cp:lastModifiedBy>
  <cp:revision>42</cp:revision>
  <cp:lastPrinted>2015-05-12T16:33:00Z</cp:lastPrinted>
  <dcterms:created xsi:type="dcterms:W3CDTF">2015-03-25T18:42:25Z</dcterms:created>
  <dcterms:modified xsi:type="dcterms:W3CDTF">2015-05-15T11:52:28Z</dcterms:modified>
</cp:coreProperties>
</file>