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3" r:id="rId8"/>
    <p:sldId id="261" r:id="rId9"/>
    <p:sldId id="264" r:id="rId10"/>
    <p:sldId id="272" r:id="rId11"/>
    <p:sldId id="262" r:id="rId12"/>
    <p:sldId id="267" r:id="rId13"/>
    <p:sldId id="268" r:id="rId14"/>
    <p:sldId id="269" r:id="rId15"/>
    <p:sldId id="270" r:id="rId16"/>
    <p:sldId id="271" r:id="rId1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333300"/>
    <a:srgbClr val="9966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857"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1309C25-9508-4CC4-8F5E-43570C09485C}" type="datetimeFigureOut">
              <a:rPr lang="es-AR" smtClean="0"/>
              <a:pPr/>
              <a:t>13/05/2015</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61AF6618-53B1-473B-85E2-5BE6C53E4366}"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09C25-9508-4CC4-8F5E-43570C09485C}" type="datetimeFigureOut">
              <a:rPr lang="es-AR" smtClean="0"/>
              <a:pPr/>
              <a:t>13/05/2015</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AF6618-53B1-473B-85E2-5BE6C53E4366}"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3.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204864"/>
            <a:ext cx="7772400" cy="1080120"/>
          </a:xfrm>
          <a:solidFill>
            <a:schemeClr val="bg1"/>
          </a:solidFill>
        </p:spPr>
        <p:txBody>
          <a:bodyPr>
            <a:normAutofit fontScale="90000"/>
          </a:bodyPr>
          <a:lstStyle/>
          <a:p>
            <a:r>
              <a:rPr lang="es-AR" b="1" dirty="0" err="1"/>
              <a:t>GeoSIUC</a:t>
            </a:r>
            <a:r>
              <a:rPr lang="es-AR" b="1" dirty="0"/>
              <a:t> Lanús: </a:t>
            </a:r>
            <a:r>
              <a:rPr lang="es-AR" b="1" dirty="0" smtClean="0"/>
              <a:t/>
            </a:r>
            <a:br>
              <a:rPr lang="es-AR" b="1" dirty="0" smtClean="0"/>
            </a:br>
            <a:r>
              <a:rPr lang="es-AR" b="1" dirty="0" smtClean="0"/>
              <a:t>Desarrollo </a:t>
            </a:r>
            <a:r>
              <a:rPr lang="es-AR" b="1" dirty="0"/>
              <a:t>de la IDE </a:t>
            </a:r>
            <a:r>
              <a:rPr lang="es-AR" b="1" dirty="0" smtClean="0"/>
              <a:t>Municipal</a:t>
            </a:r>
            <a:endParaRPr lang="es-AR" dirty="0"/>
          </a:p>
        </p:txBody>
      </p:sp>
      <p:pic>
        <p:nvPicPr>
          <p:cNvPr id="6" name="5 Imagen" descr="logo_IDERA_horizontal.png"/>
          <p:cNvPicPr>
            <a:picLocks noChangeAspect="1"/>
          </p:cNvPicPr>
          <p:nvPr/>
        </p:nvPicPr>
        <p:blipFill>
          <a:blip r:embed="rId2" cstate="print"/>
          <a:stretch>
            <a:fillRect/>
          </a:stretch>
        </p:blipFill>
        <p:spPr>
          <a:xfrm>
            <a:off x="179512" y="5733256"/>
            <a:ext cx="2012885" cy="499195"/>
          </a:xfrm>
          <a:prstGeom prst="rect">
            <a:avLst/>
          </a:prstGeom>
        </p:spPr>
      </p:pic>
      <p:pic>
        <p:nvPicPr>
          <p:cNvPr id="10" name="9 Imagen" descr="Logo Lanus.png"/>
          <p:cNvPicPr>
            <a:picLocks noChangeAspect="1"/>
          </p:cNvPicPr>
          <p:nvPr/>
        </p:nvPicPr>
        <p:blipFill>
          <a:blip r:embed="rId3" cstate="print"/>
          <a:stretch>
            <a:fillRect/>
          </a:stretch>
        </p:blipFill>
        <p:spPr>
          <a:xfrm>
            <a:off x="7524328" y="731067"/>
            <a:ext cx="1317858" cy="462533"/>
          </a:xfrm>
          <a:prstGeom prst="rect">
            <a:avLst/>
          </a:prstGeom>
        </p:spPr>
      </p:pic>
      <p:grpSp>
        <p:nvGrpSpPr>
          <p:cNvPr id="12" name="Group 36"/>
          <p:cNvGrpSpPr>
            <a:grpSpLocks/>
          </p:cNvGrpSpPr>
          <p:nvPr/>
        </p:nvGrpSpPr>
        <p:grpSpPr bwMode="auto">
          <a:xfrm>
            <a:off x="0" y="44624"/>
            <a:ext cx="9163050" cy="449263"/>
            <a:chOff x="76" y="1165"/>
            <a:chExt cx="6486" cy="391"/>
          </a:xfrm>
        </p:grpSpPr>
        <p:grpSp>
          <p:nvGrpSpPr>
            <p:cNvPr id="13" name="Group 30"/>
            <p:cNvGrpSpPr>
              <a:grpSpLocks/>
            </p:cNvGrpSpPr>
            <p:nvPr/>
          </p:nvGrpSpPr>
          <p:grpSpPr bwMode="auto">
            <a:xfrm>
              <a:off x="76" y="1165"/>
              <a:ext cx="2248" cy="391"/>
              <a:chOff x="2374" y="1129"/>
              <a:chExt cx="2248" cy="391"/>
            </a:xfrm>
          </p:grpSpPr>
          <p:pic>
            <p:nvPicPr>
              <p:cNvPr id="18" name="Picture 25" descr="Perfil Ciudad"/>
              <p:cNvPicPr>
                <a:picLocks noChangeAspect="1" noChangeArrowheads="1"/>
              </p:cNvPicPr>
              <p:nvPr/>
            </p:nvPicPr>
            <p:blipFill>
              <a:blip r:embed="rId4"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9" name="Picture 26" descr="Perfil Ciudad"/>
              <p:cNvPicPr>
                <a:picLocks noChangeAspect="1" noChangeArrowheads="1"/>
              </p:cNvPicPr>
              <p:nvPr/>
            </p:nvPicPr>
            <p:blipFill>
              <a:blip r:embed="rId4"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4" name="Picture 32" descr="Perfil Ciudad"/>
            <p:cNvPicPr>
              <a:picLocks noChangeAspect="1" noChangeArrowheads="1"/>
            </p:cNvPicPr>
            <p:nvPr/>
          </p:nvPicPr>
          <p:blipFill>
            <a:blip r:embed="rId4"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5" name="Picture 33" descr="Perfil Ciudad"/>
            <p:cNvPicPr>
              <a:picLocks noChangeAspect="1" noChangeArrowheads="1"/>
            </p:cNvPicPr>
            <p:nvPr/>
          </p:nvPicPr>
          <p:blipFill>
            <a:blip r:embed="rId4"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6" name="Picture 34" descr="Perfil Ciudad"/>
            <p:cNvPicPr>
              <a:picLocks noChangeAspect="1" noChangeArrowheads="1"/>
            </p:cNvPicPr>
            <p:nvPr/>
          </p:nvPicPr>
          <p:blipFill>
            <a:blip r:embed="rId4"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7" name="Picture 35" descr="Perfil Ciudad"/>
            <p:cNvPicPr>
              <a:picLocks noChangeAspect="1" noChangeArrowheads="1"/>
            </p:cNvPicPr>
            <p:nvPr/>
          </p:nvPicPr>
          <p:blipFill>
            <a:blip r:embed="rId4"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1" name="20 Imagen" descr="bs as2.png"/>
          <p:cNvPicPr>
            <a:picLocks noChangeAspect="1"/>
          </p:cNvPicPr>
          <p:nvPr/>
        </p:nvPicPr>
        <p:blipFill>
          <a:blip r:embed="rId5" cstate="print"/>
          <a:stretch>
            <a:fillRect/>
          </a:stretch>
        </p:blipFill>
        <p:spPr>
          <a:xfrm>
            <a:off x="251520" y="620688"/>
            <a:ext cx="1138817" cy="683290"/>
          </a:xfrm>
          <a:prstGeom prst="rect">
            <a:avLst/>
          </a:prstGeom>
        </p:spPr>
      </p:pic>
      <p:pic>
        <p:nvPicPr>
          <p:cNvPr id="20" name="19 Imagen" descr="plantilla_presentaciones_X_jornadas__Idera_Mendoza.jpg"/>
          <p:cNvPicPr>
            <a:picLocks noChangeAspect="1"/>
          </p:cNvPicPr>
          <p:nvPr/>
        </p:nvPicPr>
        <p:blipFill>
          <a:blip r:embed="rId6"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AR" sz="2800" b="1" dirty="0" smtClean="0"/>
              <a:t>PLANCHETAS CATASTRALES</a:t>
            </a:r>
            <a:endParaRPr lang="es-AR" sz="2800" b="1" dirty="0"/>
          </a:p>
        </p:txBody>
      </p:sp>
      <p:grpSp>
        <p:nvGrpSpPr>
          <p:cNvPr id="3" name="Group 36"/>
          <p:cNvGrpSpPr>
            <a:grpSpLocks/>
          </p:cNvGrpSpPr>
          <p:nvPr/>
        </p:nvGrpSpPr>
        <p:grpSpPr bwMode="auto">
          <a:xfrm>
            <a:off x="0" y="44624"/>
            <a:ext cx="9163050" cy="449263"/>
            <a:chOff x="76" y="1165"/>
            <a:chExt cx="6486" cy="391"/>
          </a:xfrm>
        </p:grpSpPr>
        <p:grpSp>
          <p:nvGrpSpPr>
            <p:cNvPr id="4" name="Group 30"/>
            <p:cNvGrpSpPr>
              <a:grpSpLocks/>
            </p:cNvGrpSpPr>
            <p:nvPr/>
          </p:nvGrpSpPr>
          <p:grpSpPr bwMode="auto">
            <a:xfrm>
              <a:off x="76" y="1165"/>
              <a:ext cx="2248" cy="391"/>
              <a:chOff x="2374" y="1129"/>
              <a:chExt cx="2248" cy="391"/>
            </a:xfrm>
          </p:grpSpPr>
          <p:pic>
            <p:nvPicPr>
              <p:cNvPr id="16"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7"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2"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3"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4"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5"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3" name="22 Imagen" descr="plantilla_presentaciones_X_jornadas__Idera_Mendoza.jpg"/>
          <p:cNvPicPr>
            <a:picLocks noChangeAspect="1"/>
          </p:cNvPicPr>
          <p:nvPr/>
        </p:nvPicPr>
        <p:blipFill>
          <a:blip r:embed="rId3" cstate="print"/>
          <a:srcRect t="81548"/>
          <a:stretch>
            <a:fillRect/>
          </a:stretch>
        </p:blipFill>
        <p:spPr>
          <a:xfrm>
            <a:off x="0" y="5668558"/>
            <a:ext cx="9144000" cy="1189442"/>
          </a:xfrm>
          <a:prstGeom prst="rect">
            <a:avLst/>
          </a:prstGeom>
        </p:spPr>
      </p:pic>
      <p:pic>
        <p:nvPicPr>
          <p:cNvPr id="1026" name="Picture 2" descr="P - ROTULO_V2 C 1 - S A - MZ 53 (1)"/>
          <p:cNvPicPr>
            <a:picLocks noChangeAspect="1" noChangeArrowheads="1"/>
          </p:cNvPicPr>
          <p:nvPr/>
        </p:nvPicPr>
        <p:blipFill>
          <a:blip r:embed="rId4" cstate="print"/>
          <a:srcRect t="1490" b="1640"/>
          <a:stretch>
            <a:fillRect/>
          </a:stretch>
        </p:blipFill>
        <p:spPr bwMode="auto">
          <a:xfrm>
            <a:off x="1258776" y="1052736"/>
            <a:ext cx="6841616" cy="4680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90662"/>
            <a:ext cx="8229600" cy="490066"/>
          </a:xfrm>
        </p:spPr>
        <p:txBody>
          <a:bodyPr>
            <a:noAutofit/>
          </a:bodyPr>
          <a:lstStyle/>
          <a:p>
            <a:pPr lvl="0"/>
            <a:r>
              <a:rPr lang="es-AR" sz="2500" b="1" dirty="0" smtClean="0"/>
              <a:t>CONOCIMIENTO DE IDERA</a:t>
            </a:r>
            <a:endParaRPr lang="es-AR" sz="2500" b="1" dirty="0"/>
          </a:p>
        </p:txBody>
      </p:sp>
      <p:sp>
        <p:nvSpPr>
          <p:cNvPr id="11" name="10 Marcador de contenido"/>
          <p:cNvSpPr>
            <a:spLocks noGrp="1"/>
          </p:cNvSpPr>
          <p:nvPr>
            <p:ph idx="1"/>
          </p:nvPr>
        </p:nvSpPr>
        <p:spPr>
          <a:xfrm>
            <a:off x="611560" y="1340768"/>
            <a:ext cx="5925344" cy="1440159"/>
          </a:xfrm>
        </p:spPr>
        <p:txBody>
          <a:bodyPr>
            <a:normAutofit/>
          </a:bodyPr>
          <a:lstStyle/>
          <a:p>
            <a:pPr marL="0" indent="0" algn="just">
              <a:spcBef>
                <a:spcPts val="0"/>
              </a:spcBef>
              <a:buNone/>
            </a:pPr>
            <a:r>
              <a:rPr lang="es-AR" sz="2000" dirty="0" smtClean="0"/>
              <a:t>A mediados de 2014 la DG de Planeamiento comenzó a tomar contacto con el Instituto Geográfico Militar (IGN) con el objetivo de establecer vínculos de intercambio de información. </a:t>
            </a:r>
          </a:p>
          <a:p>
            <a:endParaRPr lang="es-AR" sz="2000" dirty="0"/>
          </a:p>
        </p:txBody>
      </p:sp>
      <p:grpSp>
        <p:nvGrpSpPr>
          <p:cNvPr id="12" name="Group 36"/>
          <p:cNvGrpSpPr>
            <a:grpSpLocks/>
          </p:cNvGrpSpPr>
          <p:nvPr/>
        </p:nvGrpSpPr>
        <p:grpSpPr bwMode="auto">
          <a:xfrm>
            <a:off x="0" y="44624"/>
            <a:ext cx="9163050" cy="449263"/>
            <a:chOff x="76" y="1165"/>
            <a:chExt cx="6486" cy="391"/>
          </a:xfrm>
        </p:grpSpPr>
        <p:grpSp>
          <p:nvGrpSpPr>
            <p:cNvPr id="13" name="Group 30"/>
            <p:cNvGrpSpPr>
              <a:grpSpLocks/>
            </p:cNvGrpSpPr>
            <p:nvPr/>
          </p:nvGrpSpPr>
          <p:grpSpPr bwMode="auto">
            <a:xfrm>
              <a:off x="76" y="1165"/>
              <a:ext cx="2248" cy="391"/>
              <a:chOff x="2374" y="1129"/>
              <a:chExt cx="2248" cy="391"/>
            </a:xfrm>
          </p:grpSpPr>
          <p:pic>
            <p:nvPicPr>
              <p:cNvPr id="18"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9"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4"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5"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6"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7"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6" name="25 Imagen" descr="logo_IDERA_vertical.png"/>
          <p:cNvPicPr>
            <a:picLocks noChangeAspect="1"/>
          </p:cNvPicPr>
          <p:nvPr/>
        </p:nvPicPr>
        <p:blipFill>
          <a:blip r:embed="rId3" cstate="print"/>
          <a:srcRect b="35598"/>
          <a:stretch>
            <a:fillRect/>
          </a:stretch>
        </p:blipFill>
        <p:spPr>
          <a:xfrm>
            <a:off x="7236296" y="3356992"/>
            <a:ext cx="1691680" cy="1296144"/>
          </a:xfrm>
          <a:prstGeom prst="rect">
            <a:avLst/>
          </a:prstGeom>
        </p:spPr>
      </p:pic>
      <p:sp>
        <p:nvSpPr>
          <p:cNvPr id="27" name="10 Marcador de contenido"/>
          <p:cNvSpPr txBox="1">
            <a:spLocks/>
          </p:cNvSpPr>
          <p:nvPr/>
        </p:nvSpPr>
        <p:spPr>
          <a:xfrm>
            <a:off x="539552" y="2780928"/>
            <a:ext cx="6264696" cy="1584176"/>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endParaRPr kumimoji="0" lang="es-AR" sz="2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s-AR" sz="2000" b="0" i="0" u="none" strike="noStrike" kern="1200" cap="none" spc="0" normalizeH="0" baseline="0" noProof="0" dirty="0" smtClean="0">
                <a:ln>
                  <a:noFill/>
                </a:ln>
                <a:solidFill>
                  <a:schemeClr val="tx1"/>
                </a:solidFill>
                <a:effectLst/>
                <a:uLnTx/>
                <a:uFillTx/>
                <a:latin typeface="+mn-lt"/>
                <a:ea typeface="+mn-ea"/>
                <a:cs typeface="+mn-cs"/>
              </a:rPr>
              <a:t>En las reuniones iniciales se tomó conocimiento de la existencia de la Infraestructura de Datos Especiales de la República Argentina (IDERA).</a:t>
            </a: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endParaRPr kumimoji="0" lang="es-A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ts val="0"/>
              </a:spcAft>
              <a:buClrTx/>
              <a:buSzTx/>
              <a:buFont typeface="Arial" pitchFamily="34" charset="0"/>
              <a:buChar char="•"/>
              <a:tabLst/>
              <a:defRPr/>
            </a:pPr>
            <a:endParaRPr kumimoji="0" lang="es-A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AR"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28" name="27 Imagen" descr="ign.jpg"/>
          <p:cNvPicPr>
            <a:picLocks noChangeAspect="1"/>
          </p:cNvPicPr>
          <p:nvPr/>
        </p:nvPicPr>
        <p:blipFill>
          <a:blip r:embed="rId4" cstate="print"/>
          <a:srcRect r="53743"/>
          <a:stretch>
            <a:fillRect/>
          </a:stretch>
        </p:blipFill>
        <p:spPr>
          <a:xfrm>
            <a:off x="7092280" y="1388933"/>
            <a:ext cx="1492002" cy="997966"/>
          </a:xfrm>
          <a:prstGeom prst="rect">
            <a:avLst/>
          </a:prstGeom>
        </p:spPr>
      </p:pic>
      <p:sp>
        <p:nvSpPr>
          <p:cNvPr id="29" name="28 CuadroTexto"/>
          <p:cNvSpPr txBox="1"/>
          <p:nvPr/>
        </p:nvSpPr>
        <p:spPr>
          <a:xfrm>
            <a:off x="2699792" y="4509120"/>
            <a:ext cx="3240360" cy="707886"/>
          </a:xfrm>
          <a:prstGeom prst="rect">
            <a:avLst/>
          </a:prstGeom>
          <a:noFill/>
        </p:spPr>
        <p:txBody>
          <a:bodyPr wrap="square" rtlCol="0">
            <a:spAutoFit/>
          </a:bodyPr>
          <a:lstStyle/>
          <a:p>
            <a:pPr algn="ctr"/>
            <a:r>
              <a:rPr lang="es-AR" sz="2000" b="1" dirty="0" smtClean="0"/>
              <a:t>Firma Convenio de Adhesión del Municipio de Lanús</a:t>
            </a:r>
            <a:endParaRPr lang="es-AR" sz="2000" b="1" dirty="0"/>
          </a:p>
        </p:txBody>
      </p:sp>
      <p:cxnSp>
        <p:nvCxnSpPr>
          <p:cNvPr id="31" name="30 Conector curvado"/>
          <p:cNvCxnSpPr>
            <a:stCxn id="27" idx="1"/>
            <a:endCxn id="29" idx="1"/>
          </p:cNvCxnSpPr>
          <p:nvPr/>
        </p:nvCxnSpPr>
        <p:spPr>
          <a:xfrm rot="10800000" flipH="1" flipV="1">
            <a:off x="539552" y="3573015"/>
            <a:ext cx="2160240" cy="1290047"/>
          </a:xfrm>
          <a:prstGeom prst="curvedConnector3">
            <a:avLst>
              <a:gd name="adj1" fmla="val -5356"/>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30" name="29 Imagen" descr="plantilla_presentaciones_X_jornadas__Idera_Mendoza.jpg"/>
          <p:cNvPicPr>
            <a:picLocks noChangeAspect="1"/>
          </p:cNvPicPr>
          <p:nvPr/>
        </p:nvPicPr>
        <p:blipFill>
          <a:blip r:embed="rId5"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7" presetClass="entr" presetSubtype="10" fill="hold" nodeType="afterEffect">
                                  <p:stCondLst>
                                    <p:cond delay="5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2000"/>
                                        <p:tgtEl>
                                          <p:spTgt spid="27"/>
                                        </p:tgtEl>
                                      </p:cBhvr>
                                    </p:animEffect>
                                  </p:childTnLst>
                                </p:cTn>
                              </p:par>
                            </p:childTnLst>
                          </p:cTn>
                        </p:par>
                        <p:par>
                          <p:cTn id="17" fill="hold">
                            <p:stCondLst>
                              <p:cond delay="5000"/>
                            </p:stCondLst>
                            <p:childTnLst>
                              <p:par>
                                <p:cTn id="18" presetID="17" presetClass="entr" presetSubtype="1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strVal val="#ppt_h"/>
                                          </p:val>
                                        </p:tav>
                                        <p:tav tm="100000">
                                          <p:val>
                                            <p:strVal val="#ppt_h"/>
                                          </p:val>
                                        </p:tav>
                                      </p:tavLst>
                                    </p:anim>
                                  </p:childTnLst>
                                </p:cTn>
                              </p:par>
                            </p:childTnLst>
                          </p:cTn>
                        </p:par>
                        <p:par>
                          <p:cTn id="22" fill="hold">
                            <p:stCondLst>
                              <p:cond delay="5500"/>
                            </p:stCondLst>
                            <p:childTnLst>
                              <p:par>
                                <p:cTn id="23" presetID="17" presetClass="entr" presetSubtype="1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2000" fill="hold"/>
                                        <p:tgtEl>
                                          <p:spTgt spid="31"/>
                                        </p:tgtEl>
                                        <p:attrNameLst>
                                          <p:attrName>ppt_w</p:attrName>
                                        </p:attrNameLst>
                                      </p:cBhvr>
                                      <p:tavLst>
                                        <p:tav tm="0">
                                          <p:val>
                                            <p:fltVal val="0"/>
                                          </p:val>
                                        </p:tav>
                                        <p:tav tm="100000">
                                          <p:val>
                                            <p:strVal val="#ppt_w"/>
                                          </p:val>
                                        </p:tav>
                                      </p:tavLst>
                                    </p:anim>
                                    <p:anim calcmode="lin" valueType="num">
                                      <p:cBhvr>
                                        <p:cTn id="26" dur="2000" fill="hold"/>
                                        <p:tgtEl>
                                          <p:spTgt spid="31"/>
                                        </p:tgtEl>
                                        <p:attrNameLst>
                                          <p:attrName>ppt_h</p:attrName>
                                        </p:attrNameLst>
                                      </p:cBhvr>
                                      <p:tavLst>
                                        <p:tav tm="0">
                                          <p:val>
                                            <p:strVal val="#ppt_h"/>
                                          </p:val>
                                        </p:tav>
                                        <p:tav tm="100000">
                                          <p:val>
                                            <p:strVal val="#ppt_h"/>
                                          </p:val>
                                        </p:tav>
                                      </p:tavLst>
                                    </p:anim>
                                  </p:childTnLst>
                                </p:cTn>
                              </p:par>
                            </p:childTnLst>
                          </p:cTn>
                        </p:par>
                        <p:par>
                          <p:cTn id="27" fill="hold">
                            <p:stCondLst>
                              <p:cond delay="75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432048"/>
          </a:xfrm>
        </p:spPr>
        <p:txBody>
          <a:bodyPr>
            <a:noAutofit/>
          </a:bodyPr>
          <a:lstStyle/>
          <a:p>
            <a:pPr lvl="0"/>
            <a:r>
              <a:rPr lang="es-AR" sz="2500" b="1" dirty="0" smtClean="0"/>
              <a:t>NODO IDE MUNICIPAL: HACIA UN NUEVO PARADIGMA</a:t>
            </a:r>
            <a:endParaRPr lang="es-AR" sz="2500" b="1" dirty="0"/>
          </a:p>
        </p:txBody>
      </p:sp>
      <p:sp>
        <p:nvSpPr>
          <p:cNvPr id="10" name="9 CuadroTexto"/>
          <p:cNvSpPr txBox="1"/>
          <p:nvPr/>
        </p:nvSpPr>
        <p:spPr>
          <a:xfrm>
            <a:off x="971600" y="1196752"/>
            <a:ext cx="7272808" cy="2554545"/>
          </a:xfrm>
          <a:prstGeom prst="rect">
            <a:avLst/>
          </a:prstGeom>
          <a:noFill/>
        </p:spPr>
        <p:txBody>
          <a:bodyPr wrap="square" rtlCol="0">
            <a:spAutoFit/>
          </a:bodyPr>
          <a:lstStyle/>
          <a:p>
            <a:pPr algn="just"/>
            <a:r>
              <a:rPr lang="es-AR" sz="2000" dirty="0" smtClean="0"/>
              <a:t>El Nodo IDE Municipal se basa en la colaboración y el trabajo compartido, por lo cual resulta fundamental la existencia de normas y estándares para que la información sea homogénea. </a:t>
            </a:r>
          </a:p>
          <a:p>
            <a:pPr algn="just"/>
            <a:endParaRPr lang="es-AR" sz="2000" dirty="0" smtClean="0"/>
          </a:p>
          <a:p>
            <a:pPr algn="just"/>
            <a:r>
              <a:rPr lang="es-AR" sz="2000" dirty="0" smtClean="0"/>
              <a:t>Alcanzar este objetivo impactó considerablemente en los procesos y procedimientos internos de producción y mantenimiento de la información territorial en cada una de las áreas municipales. </a:t>
            </a:r>
          </a:p>
          <a:p>
            <a:pPr algn="just"/>
            <a:endParaRPr lang="es-AR" sz="2000" dirty="0"/>
          </a:p>
        </p:txBody>
      </p:sp>
      <p:grpSp>
        <p:nvGrpSpPr>
          <p:cNvPr id="9" name="Group 36"/>
          <p:cNvGrpSpPr>
            <a:grpSpLocks/>
          </p:cNvGrpSpPr>
          <p:nvPr/>
        </p:nvGrpSpPr>
        <p:grpSpPr bwMode="auto">
          <a:xfrm>
            <a:off x="0" y="44624"/>
            <a:ext cx="9163050" cy="449263"/>
            <a:chOff x="76" y="1165"/>
            <a:chExt cx="6486" cy="391"/>
          </a:xfrm>
        </p:grpSpPr>
        <p:grpSp>
          <p:nvGrpSpPr>
            <p:cNvPr id="12" name="Group 30"/>
            <p:cNvGrpSpPr>
              <a:grpSpLocks/>
            </p:cNvGrpSpPr>
            <p:nvPr/>
          </p:nvGrpSpPr>
          <p:grpSpPr bwMode="auto">
            <a:xfrm>
              <a:off x="76" y="1165"/>
              <a:ext cx="2248" cy="391"/>
              <a:chOff x="2374" y="1129"/>
              <a:chExt cx="2248" cy="391"/>
            </a:xfrm>
          </p:grpSpPr>
          <p:pic>
            <p:nvPicPr>
              <p:cNvPr id="17"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8"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3"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4"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5"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6"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4" name="23 Imagen" descr="colb.jpg"/>
          <p:cNvPicPr>
            <a:picLocks noChangeAspect="1"/>
          </p:cNvPicPr>
          <p:nvPr/>
        </p:nvPicPr>
        <p:blipFill>
          <a:blip r:embed="rId3" cstate="print"/>
          <a:stretch>
            <a:fillRect/>
          </a:stretch>
        </p:blipFill>
        <p:spPr>
          <a:xfrm>
            <a:off x="3275856" y="3645024"/>
            <a:ext cx="2520280" cy="1964627"/>
          </a:xfrm>
          <a:prstGeom prst="rect">
            <a:avLst/>
          </a:prstGeom>
        </p:spPr>
      </p:pic>
      <p:pic>
        <p:nvPicPr>
          <p:cNvPr id="25" name="24 Imagen" descr="plantilla_presentaciones_X_jornadas__Idera_Mendoza.jpg"/>
          <p:cNvPicPr>
            <a:picLocks noChangeAspect="1"/>
          </p:cNvPicPr>
          <p:nvPr/>
        </p:nvPicPr>
        <p:blipFill>
          <a:blip r:embed="rId4"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504056"/>
          </a:xfrm>
        </p:spPr>
        <p:txBody>
          <a:bodyPr>
            <a:noAutofit/>
          </a:bodyPr>
          <a:lstStyle/>
          <a:p>
            <a:pPr lvl="0"/>
            <a:r>
              <a:rPr lang="es-AR" sz="2500" b="1" dirty="0" smtClean="0"/>
              <a:t>GEOSIUC</a:t>
            </a:r>
            <a:endParaRPr lang="es-AR" sz="2500" b="1" dirty="0"/>
          </a:p>
        </p:txBody>
      </p:sp>
      <p:sp>
        <p:nvSpPr>
          <p:cNvPr id="10" name="9 CuadroTexto"/>
          <p:cNvSpPr txBox="1"/>
          <p:nvPr/>
        </p:nvSpPr>
        <p:spPr>
          <a:xfrm>
            <a:off x="683568" y="1124744"/>
            <a:ext cx="8136904" cy="1323439"/>
          </a:xfrm>
          <a:prstGeom prst="rect">
            <a:avLst/>
          </a:prstGeom>
          <a:noFill/>
        </p:spPr>
        <p:txBody>
          <a:bodyPr wrap="square" rtlCol="0">
            <a:spAutoFit/>
          </a:bodyPr>
          <a:lstStyle/>
          <a:p>
            <a:pPr algn="ctr"/>
            <a:r>
              <a:rPr lang="es-AR" sz="2000" dirty="0" err="1" smtClean="0"/>
              <a:t>GeoSIUC</a:t>
            </a:r>
            <a:r>
              <a:rPr lang="es-AR" sz="2000" dirty="0" smtClean="0"/>
              <a:t> se consolida como un nodo IDE Municipal que está alojado en un servidor exclusivo en donde se reúnen las capas de información disponibles hasta la fecha. Se han integrado en el visualizador GEOSIUC los servicios Web de mapas de organismos tanto provinciales como nacionales.</a:t>
            </a:r>
            <a:endParaRPr lang="es-AR" sz="2000" dirty="0"/>
          </a:p>
        </p:txBody>
      </p:sp>
      <p:grpSp>
        <p:nvGrpSpPr>
          <p:cNvPr id="9" name="Group 36"/>
          <p:cNvGrpSpPr>
            <a:grpSpLocks/>
          </p:cNvGrpSpPr>
          <p:nvPr/>
        </p:nvGrpSpPr>
        <p:grpSpPr bwMode="auto">
          <a:xfrm>
            <a:off x="0" y="44624"/>
            <a:ext cx="9163050" cy="449263"/>
            <a:chOff x="76" y="1165"/>
            <a:chExt cx="6486" cy="391"/>
          </a:xfrm>
        </p:grpSpPr>
        <p:grpSp>
          <p:nvGrpSpPr>
            <p:cNvPr id="11" name="Group 30"/>
            <p:cNvGrpSpPr>
              <a:grpSpLocks/>
            </p:cNvGrpSpPr>
            <p:nvPr/>
          </p:nvGrpSpPr>
          <p:grpSpPr bwMode="auto">
            <a:xfrm>
              <a:off x="76" y="1165"/>
              <a:ext cx="2248" cy="391"/>
              <a:chOff x="2374" y="1129"/>
              <a:chExt cx="2248" cy="391"/>
            </a:xfrm>
          </p:grpSpPr>
          <p:pic>
            <p:nvPicPr>
              <p:cNvPr id="16"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7"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2"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3"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4"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5"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4" name="23 Imagen" descr="plantilla_presentaciones_X_jornadas__Idera_Mendoza.jpg"/>
          <p:cNvPicPr>
            <a:picLocks noChangeAspect="1"/>
          </p:cNvPicPr>
          <p:nvPr/>
        </p:nvPicPr>
        <p:blipFill>
          <a:blip r:embed="rId3" cstate="print"/>
          <a:srcRect t="81548"/>
          <a:stretch>
            <a:fillRect/>
          </a:stretch>
        </p:blipFill>
        <p:spPr>
          <a:xfrm>
            <a:off x="0" y="5668558"/>
            <a:ext cx="9144000" cy="1189442"/>
          </a:xfrm>
          <a:prstGeom prst="rect">
            <a:avLst/>
          </a:prstGeom>
        </p:spPr>
      </p:pic>
      <p:pic>
        <p:nvPicPr>
          <p:cNvPr id="25" name="24 Imagen"/>
          <p:cNvPicPr/>
          <p:nvPr/>
        </p:nvPicPr>
        <p:blipFill>
          <a:blip r:embed="rId4" cstate="print"/>
          <a:srcRect/>
          <a:stretch>
            <a:fillRect/>
          </a:stretch>
        </p:blipFill>
        <p:spPr bwMode="auto">
          <a:xfrm>
            <a:off x="1403648" y="2420888"/>
            <a:ext cx="6480720" cy="3168352"/>
          </a:xfrm>
          <a:prstGeom prst="rect">
            <a:avLst/>
          </a:prstGeom>
          <a:noFill/>
          <a:ln w="9525">
            <a:noFill/>
            <a:miter lim="800000"/>
            <a:headEnd/>
            <a:tailEnd/>
          </a:ln>
        </p:spPr>
      </p:pic>
      <p:pic>
        <p:nvPicPr>
          <p:cNvPr id="23" name="22 Imagen" descr="SIUC7.png"/>
          <p:cNvPicPr>
            <a:picLocks noChangeAspect="1"/>
          </p:cNvPicPr>
          <p:nvPr/>
        </p:nvPicPr>
        <p:blipFill>
          <a:blip r:embed="rId5" cstate="print"/>
          <a:srcRect l="4167"/>
          <a:stretch>
            <a:fillRect/>
          </a:stretch>
        </p:blipFill>
        <p:spPr>
          <a:xfrm>
            <a:off x="7308304" y="3284984"/>
            <a:ext cx="1656184" cy="1058676"/>
          </a:xfrm>
          <a:prstGeom prst="rect">
            <a:avLst/>
          </a:prstGeom>
          <a:solidFill>
            <a:schemeClr val="bg1"/>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heel(4)">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04056"/>
          </a:xfrm>
        </p:spPr>
        <p:txBody>
          <a:bodyPr>
            <a:noAutofit/>
          </a:bodyPr>
          <a:lstStyle/>
          <a:p>
            <a:pPr lvl="0"/>
            <a:r>
              <a:rPr lang="es-AR" sz="2800" b="1" dirty="0" smtClean="0"/>
              <a:t>TAREAS EN PROCESO</a:t>
            </a:r>
            <a:endParaRPr lang="es-AR" sz="2800" b="1" dirty="0"/>
          </a:p>
        </p:txBody>
      </p:sp>
      <p:sp>
        <p:nvSpPr>
          <p:cNvPr id="10" name="9 CuadroTexto"/>
          <p:cNvSpPr txBox="1"/>
          <p:nvPr/>
        </p:nvSpPr>
        <p:spPr>
          <a:xfrm>
            <a:off x="755576" y="1196752"/>
            <a:ext cx="7704856" cy="4093428"/>
          </a:xfrm>
          <a:prstGeom prst="rect">
            <a:avLst/>
          </a:prstGeom>
          <a:noFill/>
        </p:spPr>
        <p:txBody>
          <a:bodyPr wrap="square" rtlCol="0">
            <a:spAutoFit/>
          </a:bodyPr>
          <a:lstStyle/>
          <a:p>
            <a:pPr lvl="0" algn="just" fontAlgn="base">
              <a:buFont typeface="Arial" pitchFamily="34" charset="0"/>
              <a:buChar char="•"/>
            </a:pPr>
            <a:r>
              <a:rPr lang="es-AR" sz="2000" dirty="0" smtClean="0"/>
              <a:t>  Institucionalización del área específica en el municipio. </a:t>
            </a:r>
          </a:p>
          <a:p>
            <a:pPr lvl="0" algn="just" fontAlgn="base">
              <a:buFont typeface="Arial" pitchFamily="34" charset="0"/>
              <a:buChar char="•"/>
            </a:pPr>
            <a:endParaRPr lang="es-AR" sz="2000" dirty="0" smtClean="0"/>
          </a:p>
          <a:p>
            <a:pPr lvl="0" algn="just" fontAlgn="base">
              <a:buFont typeface="Arial" pitchFamily="34" charset="0"/>
              <a:buChar char="•"/>
            </a:pPr>
            <a:r>
              <a:rPr lang="es-AR" sz="2000" dirty="0" smtClean="0"/>
              <a:t>  Expansión del </a:t>
            </a:r>
            <a:r>
              <a:rPr lang="es-AR" sz="2000" dirty="0" err="1" smtClean="0"/>
              <a:t>GeoSIUC</a:t>
            </a:r>
            <a:r>
              <a:rPr lang="es-AR" sz="2000" dirty="0" smtClean="0"/>
              <a:t> a la comunidad: facilitar a los vecinos y organismos no gubernamentales el acceso a consultar información específica. </a:t>
            </a:r>
          </a:p>
          <a:p>
            <a:pPr lvl="0" algn="just" fontAlgn="base"/>
            <a:endParaRPr lang="es-AR" sz="2000" dirty="0" smtClean="0"/>
          </a:p>
          <a:p>
            <a:pPr lvl="0" algn="just" fontAlgn="base">
              <a:buFont typeface="Arial" pitchFamily="34" charset="0"/>
              <a:buChar char="•"/>
            </a:pPr>
            <a:r>
              <a:rPr lang="es-AR" sz="2000" dirty="0" smtClean="0"/>
              <a:t>  Consolidar la integración del sistema a la Universidad Tecnológica Nacional y a la Universidad de Lanús, en tanto generadoras y promotoras de información y tecnología.</a:t>
            </a:r>
          </a:p>
          <a:p>
            <a:pPr lvl="0" algn="just" fontAlgn="base"/>
            <a:endParaRPr lang="es-AR" sz="2000" dirty="0" smtClean="0"/>
          </a:p>
          <a:p>
            <a:pPr lvl="0" algn="just" fontAlgn="base">
              <a:buFont typeface="Arial" pitchFamily="34" charset="0"/>
              <a:buChar char="•"/>
            </a:pPr>
            <a:r>
              <a:rPr lang="es-AR" sz="2000" dirty="0" smtClean="0"/>
              <a:t>  Integración del </a:t>
            </a:r>
            <a:r>
              <a:rPr lang="es-AR" sz="2000" dirty="0" err="1" smtClean="0"/>
              <a:t>GeoSIUC</a:t>
            </a:r>
            <a:r>
              <a:rPr lang="es-AR" sz="2000" dirty="0" smtClean="0"/>
              <a:t> con los distintos sistemas informáticos municipales existentes, como por ejemplo el sistema de administración </a:t>
            </a:r>
            <a:r>
              <a:rPr lang="es-AR" sz="2000" dirty="0" err="1" smtClean="0"/>
              <a:t>Major</a:t>
            </a:r>
            <a:r>
              <a:rPr lang="es-AR" sz="2000" dirty="0" smtClean="0"/>
              <a:t> y el de Reclamos.</a:t>
            </a:r>
            <a:endParaRPr lang="es-AR" sz="2000" dirty="0"/>
          </a:p>
        </p:txBody>
      </p:sp>
      <p:grpSp>
        <p:nvGrpSpPr>
          <p:cNvPr id="11" name="Group 36"/>
          <p:cNvGrpSpPr>
            <a:grpSpLocks/>
          </p:cNvGrpSpPr>
          <p:nvPr/>
        </p:nvGrpSpPr>
        <p:grpSpPr bwMode="auto">
          <a:xfrm>
            <a:off x="0" y="44624"/>
            <a:ext cx="9163050" cy="449263"/>
            <a:chOff x="76" y="1165"/>
            <a:chExt cx="6486" cy="391"/>
          </a:xfrm>
        </p:grpSpPr>
        <p:grpSp>
          <p:nvGrpSpPr>
            <p:cNvPr id="12" name="Group 30"/>
            <p:cNvGrpSpPr>
              <a:grpSpLocks/>
            </p:cNvGrpSpPr>
            <p:nvPr/>
          </p:nvGrpSpPr>
          <p:grpSpPr bwMode="auto">
            <a:xfrm>
              <a:off x="76" y="1165"/>
              <a:ext cx="2248" cy="391"/>
              <a:chOff x="2374" y="1129"/>
              <a:chExt cx="2248" cy="391"/>
            </a:xfrm>
          </p:grpSpPr>
          <p:pic>
            <p:nvPicPr>
              <p:cNvPr id="17"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8"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3"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4"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5"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6"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4" name="23 Imagen" descr="plantilla_presentaciones_X_jornadas__Idera_Mendoza.jpg"/>
          <p:cNvPicPr>
            <a:picLocks noChangeAspect="1"/>
          </p:cNvPicPr>
          <p:nvPr/>
        </p:nvPicPr>
        <p:blipFill>
          <a:blip r:embed="rId3"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504056"/>
          </a:xfrm>
        </p:spPr>
        <p:txBody>
          <a:bodyPr>
            <a:noAutofit/>
          </a:bodyPr>
          <a:lstStyle/>
          <a:p>
            <a:pPr lvl="0"/>
            <a:r>
              <a:rPr lang="es-AR" sz="2500" b="1" dirty="0" smtClean="0"/>
              <a:t>CONCLUSIONES</a:t>
            </a:r>
            <a:endParaRPr lang="es-AR" sz="2500" b="1" dirty="0"/>
          </a:p>
        </p:txBody>
      </p:sp>
      <p:sp>
        <p:nvSpPr>
          <p:cNvPr id="10" name="9 CuadroTexto"/>
          <p:cNvSpPr txBox="1"/>
          <p:nvPr/>
        </p:nvSpPr>
        <p:spPr>
          <a:xfrm>
            <a:off x="971600" y="1484784"/>
            <a:ext cx="7272808" cy="4093428"/>
          </a:xfrm>
          <a:prstGeom prst="rect">
            <a:avLst/>
          </a:prstGeom>
          <a:noFill/>
        </p:spPr>
        <p:txBody>
          <a:bodyPr wrap="square" rtlCol="0">
            <a:spAutoFit/>
          </a:bodyPr>
          <a:lstStyle/>
          <a:p>
            <a:pPr marL="342900" indent="-342900" fontAlgn="base">
              <a:buSzPct val="150000"/>
              <a:buFont typeface="Arial" pitchFamily="34" charset="0"/>
              <a:buChar char="•"/>
            </a:pPr>
            <a:r>
              <a:rPr lang="es-AR" sz="2000" dirty="0" smtClean="0"/>
              <a:t>Los aportes del equipo IDERA fueron de gran importancia  al proyecto. El apoyo y la asistencia fue permanente.</a:t>
            </a:r>
          </a:p>
          <a:p>
            <a:pPr marL="342900" indent="-342900" fontAlgn="base">
              <a:buSzPct val="150000"/>
              <a:buFont typeface="Arial" pitchFamily="34" charset="0"/>
              <a:buChar char="•"/>
            </a:pPr>
            <a:endParaRPr lang="es-AR" sz="2000" dirty="0" smtClean="0"/>
          </a:p>
          <a:p>
            <a:pPr marL="342900" indent="-342900" fontAlgn="base">
              <a:buSzPct val="150000"/>
              <a:buFont typeface="Arial" pitchFamily="34" charset="0"/>
              <a:buChar char="•"/>
            </a:pPr>
            <a:r>
              <a:rPr lang="es-AR" sz="2000" dirty="0" smtClean="0"/>
              <a:t>Contar con el aval político y el compromiso de algunas áreas municipales, fueron claves para alcanzar la meta prevista. </a:t>
            </a:r>
          </a:p>
          <a:p>
            <a:pPr marL="342900" indent="-342900" fontAlgn="base">
              <a:buSzPct val="150000"/>
              <a:buFont typeface="Arial" pitchFamily="34" charset="0"/>
              <a:buChar char="•"/>
            </a:pPr>
            <a:endParaRPr lang="es-AR" sz="2000" dirty="0" smtClean="0"/>
          </a:p>
          <a:p>
            <a:pPr marL="342900" indent="-342900" fontAlgn="base">
              <a:buSzPct val="150000"/>
              <a:buFont typeface="Arial" pitchFamily="34" charset="0"/>
              <a:buChar char="•"/>
            </a:pPr>
            <a:r>
              <a:rPr lang="es-AR" sz="2000" dirty="0" smtClean="0"/>
              <a:t>Las reuniones y exposiciones de los trabajos a las distintas áreas incentivaron el trabajo en conjunto.</a:t>
            </a:r>
          </a:p>
          <a:p>
            <a:pPr marL="342900" indent="-342900" fontAlgn="base">
              <a:buSzPct val="150000"/>
              <a:buFont typeface="Arial" pitchFamily="34" charset="0"/>
              <a:buChar char="•"/>
            </a:pPr>
            <a:endParaRPr lang="es-AR" sz="2000" dirty="0" smtClean="0"/>
          </a:p>
          <a:p>
            <a:pPr marL="342900" indent="-342900" fontAlgn="base">
              <a:buSzPct val="150000"/>
              <a:buFont typeface="Arial" pitchFamily="34" charset="0"/>
              <a:buChar char="•"/>
            </a:pPr>
            <a:r>
              <a:rPr lang="es-AR" sz="2000" dirty="0" smtClean="0"/>
              <a:t>Las áreas municipales han sido integradas de manera tal que asumen su rol como proveedoras y validadoras de la información publicada. Son uno de los pilares claves para consolidar y mantener en el tiempo al </a:t>
            </a:r>
            <a:r>
              <a:rPr lang="es-AR" sz="2000" dirty="0" err="1" smtClean="0"/>
              <a:t>GeoSIUC</a:t>
            </a:r>
            <a:r>
              <a:rPr lang="es-AR" sz="2000" dirty="0" smtClean="0"/>
              <a:t>, en tanto nodo IDE municipal.</a:t>
            </a:r>
          </a:p>
        </p:txBody>
      </p:sp>
      <p:grpSp>
        <p:nvGrpSpPr>
          <p:cNvPr id="7" name="Group 36"/>
          <p:cNvGrpSpPr>
            <a:grpSpLocks/>
          </p:cNvGrpSpPr>
          <p:nvPr/>
        </p:nvGrpSpPr>
        <p:grpSpPr bwMode="auto">
          <a:xfrm>
            <a:off x="0" y="44624"/>
            <a:ext cx="9163050" cy="449263"/>
            <a:chOff x="76" y="1165"/>
            <a:chExt cx="6486" cy="391"/>
          </a:xfrm>
        </p:grpSpPr>
        <p:grpSp>
          <p:nvGrpSpPr>
            <p:cNvPr id="9" name="Group 30"/>
            <p:cNvGrpSpPr>
              <a:grpSpLocks/>
            </p:cNvGrpSpPr>
            <p:nvPr/>
          </p:nvGrpSpPr>
          <p:grpSpPr bwMode="auto">
            <a:xfrm>
              <a:off x="76" y="1165"/>
              <a:ext cx="2248" cy="391"/>
              <a:chOff x="2374" y="1129"/>
              <a:chExt cx="2248" cy="391"/>
            </a:xfrm>
          </p:grpSpPr>
          <p:pic>
            <p:nvPicPr>
              <p:cNvPr id="15"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6"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1"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2"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3"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4"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2" name="21 Imagen" descr="plantilla_presentaciones_X_jornadas__Idera_Mendoza.jpg"/>
          <p:cNvPicPr>
            <a:picLocks noChangeAspect="1"/>
          </p:cNvPicPr>
          <p:nvPr/>
        </p:nvPicPr>
        <p:blipFill>
          <a:blip r:embed="rId3"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6"/>
          <p:cNvGrpSpPr>
            <a:grpSpLocks/>
          </p:cNvGrpSpPr>
          <p:nvPr/>
        </p:nvGrpSpPr>
        <p:grpSpPr bwMode="auto">
          <a:xfrm>
            <a:off x="0" y="44624"/>
            <a:ext cx="9163050" cy="449263"/>
            <a:chOff x="76" y="1165"/>
            <a:chExt cx="6486" cy="391"/>
          </a:xfrm>
        </p:grpSpPr>
        <p:grpSp>
          <p:nvGrpSpPr>
            <p:cNvPr id="4" name="Group 30"/>
            <p:cNvGrpSpPr>
              <a:grpSpLocks/>
            </p:cNvGrpSpPr>
            <p:nvPr/>
          </p:nvGrpSpPr>
          <p:grpSpPr bwMode="auto">
            <a:xfrm>
              <a:off x="76" y="1165"/>
              <a:ext cx="2248" cy="391"/>
              <a:chOff x="2374" y="1129"/>
              <a:chExt cx="2248" cy="391"/>
            </a:xfrm>
          </p:grpSpPr>
          <p:pic>
            <p:nvPicPr>
              <p:cNvPr id="18"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9"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4"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5"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6"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7"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sp>
        <p:nvSpPr>
          <p:cNvPr id="2" name="1 Título"/>
          <p:cNvSpPr>
            <a:spLocks noGrp="1"/>
          </p:cNvSpPr>
          <p:nvPr>
            <p:ph type="ctrTitle"/>
          </p:nvPr>
        </p:nvSpPr>
        <p:spPr>
          <a:xfrm>
            <a:off x="1835696" y="1340768"/>
            <a:ext cx="5036096" cy="864096"/>
          </a:xfrm>
          <a:solidFill>
            <a:schemeClr val="bg1"/>
          </a:solidFill>
        </p:spPr>
        <p:txBody>
          <a:bodyPr>
            <a:normAutofit/>
          </a:bodyPr>
          <a:lstStyle/>
          <a:p>
            <a:r>
              <a:rPr lang="es-AR" sz="3400" b="1" dirty="0" smtClean="0"/>
              <a:t>Muchas Gracias!</a:t>
            </a:r>
            <a:endParaRPr lang="es-AR" sz="3400" dirty="0"/>
          </a:p>
        </p:txBody>
      </p:sp>
      <p:pic>
        <p:nvPicPr>
          <p:cNvPr id="23" name="22 Imagen" descr="SIUC6.png"/>
          <p:cNvPicPr>
            <a:picLocks noChangeAspect="1"/>
          </p:cNvPicPr>
          <p:nvPr/>
        </p:nvPicPr>
        <p:blipFill>
          <a:blip r:embed="rId3" cstate="print"/>
          <a:stretch>
            <a:fillRect/>
          </a:stretch>
        </p:blipFill>
        <p:spPr>
          <a:xfrm>
            <a:off x="3275856" y="2636912"/>
            <a:ext cx="2592288" cy="1929885"/>
          </a:xfrm>
          <a:prstGeom prst="rect">
            <a:avLst/>
          </a:prstGeom>
        </p:spPr>
      </p:pic>
      <p:pic>
        <p:nvPicPr>
          <p:cNvPr id="20" name="19 Imagen" descr="plantilla_presentaciones_X_jornadas__Idera_Mendoza.jpg"/>
          <p:cNvPicPr>
            <a:picLocks noChangeAspect="1"/>
          </p:cNvPicPr>
          <p:nvPr/>
        </p:nvPicPr>
        <p:blipFill>
          <a:blip r:embed="rId4"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548680"/>
            <a:ext cx="8229600" cy="706090"/>
          </a:xfrm>
        </p:spPr>
        <p:txBody>
          <a:bodyPr>
            <a:noAutofit/>
          </a:bodyPr>
          <a:lstStyle/>
          <a:p>
            <a:r>
              <a:rPr lang="es-AR" sz="2500" b="1" dirty="0" smtClean="0"/>
              <a:t>MUNICIPIO DE LANÚS</a:t>
            </a:r>
            <a:br>
              <a:rPr lang="es-AR" sz="2500" b="1" dirty="0" smtClean="0"/>
            </a:br>
            <a:r>
              <a:rPr lang="es-AR" sz="2500" b="1" dirty="0" smtClean="0"/>
              <a:t>PROVINCIA DE BUENOS AIRES</a:t>
            </a:r>
            <a:endParaRPr lang="es-AR" sz="2500" b="1" dirty="0"/>
          </a:p>
        </p:txBody>
      </p:sp>
      <p:pic>
        <p:nvPicPr>
          <p:cNvPr id="4" name="3 Marcador de contenido"/>
          <p:cNvPicPr>
            <a:picLocks noGrp="1"/>
          </p:cNvPicPr>
          <p:nvPr>
            <p:ph idx="1"/>
          </p:nvPr>
        </p:nvPicPr>
        <p:blipFill>
          <a:blip r:embed="rId2" cstate="print"/>
          <a:srcRect t="5749"/>
          <a:stretch>
            <a:fillRect/>
          </a:stretch>
        </p:blipFill>
        <p:spPr bwMode="auto">
          <a:xfrm>
            <a:off x="2483768" y="1988840"/>
            <a:ext cx="5904656" cy="3528392"/>
          </a:xfrm>
          <a:prstGeom prst="rect">
            <a:avLst/>
          </a:prstGeom>
          <a:noFill/>
          <a:ln w="9525">
            <a:noFill/>
            <a:miter lim="800000"/>
            <a:headEnd/>
            <a:tailEnd/>
          </a:ln>
          <a:effectLst>
            <a:outerShdw blurRad="63500" dist="38100" algn="l" rotWithShape="0">
              <a:prstClr val="black">
                <a:alpha val="40000"/>
              </a:prstClr>
            </a:outerShdw>
          </a:effectLst>
        </p:spPr>
      </p:pic>
      <p:sp>
        <p:nvSpPr>
          <p:cNvPr id="1026" name="Oval 2"/>
          <p:cNvSpPr>
            <a:spLocks noChangeArrowheads="1"/>
          </p:cNvSpPr>
          <p:nvPr/>
        </p:nvSpPr>
        <p:spPr bwMode="auto">
          <a:xfrm>
            <a:off x="5508104" y="3501008"/>
            <a:ext cx="864096" cy="936104"/>
          </a:xfrm>
          <a:prstGeom prst="ellipse">
            <a:avLst/>
          </a:prstGeom>
          <a:noFill/>
          <a:ln w="53975">
            <a:solidFill>
              <a:srgbClr val="FF0000"/>
            </a:solidFill>
            <a:prstDash val="sysDot"/>
            <a:round/>
            <a:headEnd/>
            <a:tailEnd/>
          </a:ln>
        </p:spPr>
        <p:txBody>
          <a:bodyPr vert="horz" wrap="square" lIns="91440" tIns="45720" rIns="91440" bIns="45720" numCol="1" anchor="t" anchorCtr="0" compatLnSpc="1">
            <a:prstTxWarp prst="textNoShape">
              <a:avLst/>
            </a:prstTxWarp>
          </a:bodyPr>
          <a:lstStyle/>
          <a:p>
            <a:endParaRPr lang="es-AR"/>
          </a:p>
        </p:txBody>
      </p:sp>
      <p:pic>
        <p:nvPicPr>
          <p:cNvPr id="10" name="9 Imagen" descr="BuenosAires.jpg"/>
          <p:cNvPicPr>
            <a:picLocks noChangeAspect="1"/>
          </p:cNvPicPr>
          <p:nvPr/>
        </p:nvPicPr>
        <p:blipFill>
          <a:blip r:embed="rId3" cstate="print">
            <a:clrChange>
              <a:clrFrom>
                <a:srgbClr val="FFFFFF"/>
              </a:clrFrom>
              <a:clrTo>
                <a:srgbClr val="FFFFFF">
                  <a:alpha val="0"/>
                </a:srgbClr>
              </a:clrTo>
            </a:clrChange>
          </a:blip>
          <a:srcRect l="27950" t="3979" r="27950" b="3979"/>
          <a:stretch>
            <a:fillRect/>
          </a:stretch>
        </p:blipFill>
        <p:spPr>
          <a:xfrm>
            <a:off x="467544" y="1556792"/>
            <a:ext cx="2553884" cy="2736304"/>
          </a:xfrm>
          <a:prstGeom prst="rect">
            <a:avLst/>
          </a:prstGeom>
          <a:effectLst>
            <a:outerShdw blurRad="63500" sx="102000" sy="102000" algn="ctr" rotWithShape="0">
              <a:prstClr val="black">
                <a:alpha val="40000"/>
              </a:prstClr>
            </a:outerShdw>
          </a:effectLst>
        </p:spPr>
      </p:pic>
      <p:grpSp>
        <p:nvGrpSpPr>
          <p:cNvPr id="19" name="Group 36"/>
          <p:cNvGrpSpPr>
            <a:grpSpLocks/>
          </p:cNvGrpSpPr>
          <p:nvPr/>
        </p:nvGrpSpPr>
        <p:grpSpPr bwMode="auto">
          <a:xfrm>
            <a:off x="0" y="44624"/>
            <a:ext cx="9163050" cy="449263"/>
            <a:chOff x="76" y="1165"/>
            <a:chExt cx="6486" cy="391"/>
          </a:xfrm>
        </p:grpSpPr>
        <p:grpSp>
          <p:nvGrpSpPr>
            <p:cNvPr id="20" name="Group 30"/>
            <p:cNvGrpSpPr>
              <a:grpSpLocks/>
            </p:cNvGrpSpPr>
            <p:nvPr/>
          </p:nvGrpSpPr>
          <p:grpSpPr bwMode="auto">
            <a:xfrm>
              <a:off x="76" y="1165"/>
              <a:ext cx="2248" cy="391"/>
              <a:chOff x="2374" y="1129"/>
              <a:chExt cx="2248" cy="391"/>
            </a:xfrm>
          </p:grpSpPr>
          <p:pic>
            <p:nvPicPr>
              <p:cNvPr id="25" name="Picture 25" descr="Perfil Ciudad"/>
              <p:cNvPicPr>
                <a:picLocks noChangeAspect="1" noChangeArrowheads="1"/>
              </p:cNvPicPr>
              <p:nvPr/>
            </p:nvPicPr>
            <p:blipFill>
              <a:blip r:embed="rId4"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26" name="Picture 26" descr="Perfil Ciudad"/>
              <p:cNvPicPr>
                <a:picLocks noChangeAspect="1" noChangeArrowheads="1"/>
              </p:cNvPicPr>
              <p:nvPr/>
            </p:nvPicPr>
            <p:blipFill>
              <a:blip r:embed="rId4"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21" name="Picture 32" descr="Perfil Ciudad"/>
            <p:cNvPicPr>
              <a:picLocks noChangeAspect="1" noChangeArrowheads="1"/>
            </p:cNvPicPr>
            <p:nvPr/>
          </p:nvPicPr>
          <p:blipFill>
            <a:blip r:embed="rId4"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22" name="Picture 33" descr="Perfil Ciudad"/>
            <p:cNvPicPr>
              <a:picLocks noChangeAspect="1" noChangeArrowheads="1"/>
            </p:cNvPicPr>
            <p:nvPr/>
          </p:nvPicPr>
          <p:blipFill>
            <a:blip r:embed="rId4"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23" name="Picture 34" descr="Perfil Ciudad"/>
            <p:cNvPicPr>
              <a:picLocks noChangeAspect="1" noChangeArrowheads="1"/>
            </p:cNvPicPr>
            <p:nvPr/>
          </p:nvPicPr>
          <p:blipFill>
            <a:blip r:embed="rId4"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24" name="Picture 35" descr="Perfil Ciudad"/>
            <p:cNvPicPr>
              <a:picLocks noChangeAspect="1" noChangeArrowheads="1"/>
            </p:cNvPicPr>
            <p:nvPr/>
          </p:nvPicPr>
          <p:blipFill>
            <a:blip r:embed="rId4"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31" name="30 Imagen" descr="plantilla_presentaciones_X_jornadas__Idera_Mendoza.jpg"/>
          <p:cNvPicPr>
            <a:picLocks noChangeAspect="1"/>
          </p:cNvPicPr>
          <p:nvPr/>
        </p:nvPicPr>
        <p:blipFill>
          <a:blip r:embed="rId5"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500"/>
                            </p:stCondLst>
                            <p:childTnLst>
                              <p:par>
                                <p:cTn id="13" presetID="31" presetClass="entr" presetSubtype="0" fill="hold" grpId="0" nodeType="afterEffect">
                                  <p:stCondLst>
                                    <p:cond delay="500"/>
                                  </p:stCondLst>
                                  <p:iterate type="lt">
                                    <p:tmPct val="5000"/>
                                  </p:iterate>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432048"/>
          </a:xfrm>
        </p:spPr>
        <p:txBody>
          <a:bodyPr>
            <a:noAutofit/>
          </a:bodyPr>
          <a:lstStyle/>
          <a:p>
            <a:r>
              <a:rPr lang="es-AR" sz="2500" b="1" dirty="0" smtClean="0"/>
              <a:t>DIFICULTADES  INICIALES</a:t>
            </a:r>
            <a:endParaRPr lang="es-AR" sz="2500" b="1" dirty="0"/>
          </a:p>
        </p:txBody>
      </p:sp>
      <p:sp>
        <p:nvSpPr>
          <p:cNvPr id="11" name="10 Marcador de contenido"/>
          <p:cNvSpPr>
            <a:spLocks noGrp="1"/>
          </p:cNvSpPr>
          <p:nvPr>
            <p:ph idx="1"/>
          </p:nvPr>
        </p:nvSpPr>
        <p:spPr>
          <a:xfrm>
            <a:off x="395536" y="1124744"/>
            <a:ext cx="8229600" cy="4525963"/>
          </a:xfrm>
        </p:spPr>
        <p:txBody>
          <a:bodyPr>
            <a:normAutofit lnSpcReduction="10000"/>
          </a:bodyPr>
          <a:lstStyle/>
          <a:p>
            <a:pPr lvl="0"/>
            <a:r>
              <a:rPr lang="es-AR" sz="2000" dirty="0" smtClean="0"/>
              <a:t>Catastro </a:t>
            </a:r>
            <a:r>
              <a:rPr lang="es-AR" sz="2000" dirty="0"/>
              <a:t>ineficiente  para la administración </a:t>
            </a:r>
            <a:r>
              <a:rPr lang="es-AR" sz="2000" dirty="0" smtClean="0"/>
              <a:t>Municipal.</a:t>
            </a:r>
            <a:endParaRPr lang="es-AR" sz="2000" dirty="0"/>
          </a:p>
          <a:p>
            <a:pPr lvl="0"/>
            <a:r>
              <a:rPr lang="es-AR" sz="2000" dirty="0"/>
              <a:t>Falta de vinculación de los circuitos </a:t>
            </a:r>
            <a:r>
              <a:rPr lang="es-AR" sz="2000" dirty="0" smtClean="0"/>
              <a:t>administrativos de las</a:t>
            </a:r>
          </a:p>
          <a:p>
            <a:pPr lvl="0">
              <a:buNone/>
            </a:pPr>
            <a:r>
              <a:rPr lang="es-AR" sz="2000" dirty="0" smtClean="0"/>
              <a:t>      distintas áreas municipales.</a:t>
            </a:r>
            <a:endParaRPr lang="es-AR" sz="2000" dirty="0"/>
          </a:p>
          <a:p>
            <a:pPr lvl="0"/>
            <a:r>
              <a:rPr lang="es-AR" sz="2000" dirty="0"/>
              <a:t>Falta de un sistema informático integral </a:t>
            </a:r>
            <a:r>
              <a:rPr lang="es-AR" sz="2000" dirty="0" smtClean="0"/>
              <a:t>que permitiera la </a:t>
            </a:r>
            <a:r>
              <a:rPr lang="es-AR" sz="2000" dirty="0"/>
              <a:t>rápida accesibilidad y transparencia de los datos.</a:t>
            </a:r>
          </a:p>
          <a:p>
            <a:pPr lvl="0"/>
            <a:r>
              <a:rPr lang="es-AR" sz="2000" dirty="0"/>
              <a:t>Falta de recursos </a:t>
            </a:r>
            <a:r>
              <a:rPr lang="es-AR" sz="2000" dirty="0" smtClean="0"/>
              <a:t>informáticos </a:t>
            </a:r>
            <a:r>
              <a:rPr lang="es-AR" sz="2000" dirty="0"/>
              <a:t>y </a:t>
            </a:r>
            <a:r>
              <a:rPr lang="es-AR" sz="2000" dirty="0" smtClean="0"/>
              <a:t>humanos.</a:t>
            </a:r>
            <a:endParaRPr lang="es-AR" sz="2000" dirty="0"/>
          </a:p>
          <a:p>
            <a:pPr lvl="0"/>
            <a:r>
              <a:rPr lang="es-AR" sz="2000" dirty="0"/>
              <a:t>Planchetas Catastrales que databan de la década de 1940 , desactualizados,  en mal estado de conservación, con  mínima información geométrica </a:t>
            </a:r>
            <a:r>
              <a:rPr lang="es-AR" sz="2000" dirty="0" smtClean="0"/>
              <a:t>consignada.</a:t>
            </a:r>
            <a:endParaRPr lang="es-AR" sz="2000" dirty="0"/>
          </a:p>
          <a:p>
            <a:pPr lvl="0"/>
            <a:r>
              <a:rPr lang="es-AR" sz="2000" dirty="0"/>
              <a:t>Inconsistencias de la base catastral municipal con relación a la información existente en  el catastro </a:t>
            </a:r>
            <a:r>
              <a:rPr lang="es-AR" sz="2000" dirty="0" smtClean="0"/>
              <a:t>provincial.</a:t>
            </a:r>
            <a:endParaRPr lang="es-AR" sz="2000" dirty="0"/>
          </a:p>
          <a:p>
            <a:pPr lvl="0"/>
            <a:r>
              <a:rPr lang="es-AR" sz="2000" dirty="0"/>
              <a:t>Espacio físico y mobiliario inadecuado e </a:t>
            </a:r>
            <a:r>
              <a:rPr lang="es-AR" sz="2000" dirty="0" smtClean="0"/>
              <a:t>insuficiente.</a:t>
            </a:r>
            <a:endParaRPr lang="es-AR" sz="2000" dirty="0"/>
          </a:p>
          <a:p>
            <a:pPr lvl="0"/>
            <a:r>
              <a:rPr lang="es-AR" sz="2000" dirty="0"/>
              <a:t>Inconsistencias </a:t>
            </a:r>
            <a:r>
              <a:rPr lang="es-AR" sz="2000" dirty="0" smtClean="0"/>
              <a:t>registros domiciliarios (nombres de calles y/o puertas).</a:t>
            </a:r>
            <a:endParaRPr lang="es-AR" sz="2000" dirty="0"/>
          </a:p>
          <a:p>
            <a:endParaRPr lang="es-AR" sz="2000" dirty="0"/>
          </a:p>
        </p:txBody>
      </p:sp>
      <p:grpSp>
        <p:nvGrpSpPr>
          <p:cNvPr id="9" name="Group 36"/>
          <p:cNvGrpSpPr>
            <a:grpSpLocks/>
          </p:cNvGrpSpPr>
          <p:nvPr/>
        </p:nvGrpSpPr>
        <p:grpSpPr bwMode="auto">
          <a:xfrm>
            <a:off x="0" y="44624"/>
            <a:ext cx="9163050" cy="449263"/>
            <a:chOff x="76" y="1165"/>
            <a:chExt cx="6486" cy="391"/>
          </a:xfrm>
        </p:grpSpPr>
        <p:grpSp>
          <p:nvGrpSpPr>
            <p:cNvPr id="10" name="Group 30"/>
            <p:cNvGrpSpPr>
              <a:grpSpLocks/>
            </p:cNvGrpSpPr>
            <p:nvPr/>
          </p:nvGrpSpPr>
          <p:grpSpPr bwMode="auto">
            <a:xfrm>
              <a:off x="76" y="1165"/>
              <a:ext cx="2248" cy="391"/>
              <a:chOff x="2374" y="1129"/>
              <a:chExt cx="2248" cy="391"/>
            </a:xfrm>
          </p:grpSpPr>
          <p:pic>
            <p:nvPicPr>
              <p:cNvPr id="16"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7"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2"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3"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4"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5"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3" name="22 Imagen" descr="laberinto.png"/>
          <p:cNvPicPr>
            <a:picLocks noChangeAspect="1"/>
          </p:cNvPicPr>
          <p:nvPr/>
        </p:nvPicPr>
        <p:blipFill>
          <a:blip r:embed="rId3" cstate="print"/>
          <a:stretch>
            <a:fillRect/>
          </a:stretch>
        </p:blipFill>
        <p:spPr>
          <a:xfrm>
            <a:off x="7092280" y="637017"/>
            <a:ext cx="1728192" cy="1207807"/>
          </a:xfrm>
          <a:prstGeom prst="rect">
            <a:avLst/>
          </a:prstGeom>
        </p:spPr>
      </p:pic>
      <p:pic>
        <p:nvPicPr>
          <p:cNvPr id="24" name="23 Imagen" descr="plantilla_presentaciones_X_jornadas__Idera_Mendoza.jpg"/>
          <p:cNvPicPr>
            <a:picLocks noChangeAspect="1"/>
          </p:cNvPicPr>
          <p:nvPr/>
        </p:nvPicPr>
        <p:blipFill>
          <a:blip r:embed="rId4"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par>
                          <p:cTn id="8" fill="hold">
                            <p:stCondLst>
                              <p:cond delay="2000"/>
                            </p:stCondLst>
                            <p:childTnLst>
                              <p:par>
                                <p:cTn id="9" presetID="10" presetClass="entr" presetSubtype="0" fill="hold" grpId="0" nodeType="afterEffect">
                                  <p:stCondLst>
                                    <p:cond delay="30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4300"/>
                            </p:stCondLst>
                            <p:childTnLst>
                              <p:par>
                                <p:cTn id="13" presetID="10" presetClass="entr" presetSubtype="0" fill="hold" grpId="0" nodeType="afterEffect">
                                  <p:stCondLst>
                                    <p:cond delay="30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6600"/>
                            </p:stCondLst>
                            <p:childTnLst>
                              <p:par>
                                <p:cTn id="17" presetID="10" presetClass="entr" presetSubtype="0" fill="hold" grpId="0" nodeType="afterEffect">
                                  <p:stCondLst>
                                    <p:cond delay="30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2000"/>
                                        <p:tgtEl>
                                          <p:spTgt spid="11">
                                            <p:txEl>
                                              <p:pRg st="2" end="2"/>
                                            </p:txEl>
                                          </p:spTgt>
                                        </p:tgtEl>
                                      </p:cBhvr>
                                    </p:animEffect>
                                  </p:childTnLst>
                                </p:cTn>
                              </p:par>
                            </p:childTnLst>
                          </p:cTn>
                        </p:par>
                        <p:par>
                          <p:cTn id="20" fill="hold">
                            <p:stCondLst>
                              <p:cond delay="8900"/>
                            </p:stCondLst>
                            <p:childTnLst>
                              <p:par>
                                <p:cTn id="21" presetID="10" presetClass="entr" presetSubtype="0" fill="hold" grpId="0" nodeType="afterEffect">
                                  <p:stCondLst>
                                    <p:cond delay="30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2000"/>
                                        <p:tgtEl>
                                          <p:spTgt spid="11">
                                            <p:txEl>
                                              <p:pRg st="3" end="3"/>
                                            </p:txEl>
                                          </p:spTgt>
                                        </p:tgtEl>
                                      </p:cBhvr>
                                    </p:animEffect>
                                  </p:childTnLst>
                                </p:cTn>
                              </p:par>
                            </p:childTnLst>
                          </p:cTn>
                        </p:par>
                        <p:par>
                          <p:cTn id="24" fill="hold">
                            <p:stCondLst>
                              <p:cond delay="11200"/>
                            </p:stCondLst>
                            <p:childTnLst>
                              <p:par>
                                <p:cTn id="25" presetID="10" presetClass="entr" presetSubtype="0" fill="hold" grpId="0" nodeType="afterEffect">
                                  <p:stCondLst>
                                    <p:cond delay="30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par>
                          <p:cTn id="28" fill="hold">
                            <p:stCondLst>
                              <p:cond delay="13500"/>
                            </p:stCondLst>
                            <p:childTnLst>
                              <p:par>
                                <p:cTn id="29" presetID="10" presetClass="entr" presetSubtype="0" fill="hold" grpId="0" nodeType="afterEffect">
                                  <p:stCondLst>
                                    <p:cond delay="30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2000"/>
                                        <p:tgtEl>
                                          <p:spTgt spid="11">
                                            <p:txEl>
                                              <p:pRg st="5" end="5"/>
                                            </p:txEl>
                                          </p:spTgt>
                                        </p:tgtEl>
                                      </p:cBhvr>
                                    </p:animEffect>
                                  </p:childTnLst>
                                </p:cTn>
                              </p:par>
                            </p:childTnLst>
                          </p:cTn>
                        </p:par>
                        <p:par>
                          <p:cTn id="32" fill="hold">
                            <p:stCondLst>
                              <p:cond delay="15800"/>
                            </p:stCondLst>
                            <p:childTnLst>
                              <p:par>
                                <p:cTn id="33" presetID="10" presetClass="entr" presetSubtype="0" fill="hold" grpId="0" nodeType="afterEffect">
                                  <p:stCondLst>
                                    <p:cond delay="30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2000"/>
                                        <p:tgtEl>
                                          <p:spTgt spid="11">
                                            <p:txEl>
                                              <p:pRg st="6" end="6"/>
                                            </p:txEl>
                                          </p:spTgt>
                                        </p:tgtEl>
                                      </p:cBhvr>
                                    </p:animEffect>
                                  </p:childTnLst>
                                </p:cTn>
                              </p:par>
                            </p:childTnLst>
                          </p:cTn>
                        </p:par>
                        <p:par>
                          <p:cTn id="36" fill="hold">
                            <p:stCondLst>
                              <p:cond delay="18100"/>
                            </p:stCondLst>
                            <p:childTnLst>
                              <p:par>
                                <p:cTn id="37" presetID="10" presetClass="entr" presetSubtype="0" fill="hold" grpId="0" nodeType="afterEffect">
                                  <p:stCondLst>
                                    <p:cond delay="30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2000"/>
                                        <p:tgtEl>
                                          <p:spTgt spid="11">
                                            <p:txEl>
                                              <p:pRg st="7" end="7"/>
                                            </p:txEl>
                                          </p:spTgt>
                                        </p:tgtEl>
                                      </p:cBhvr>
                                    </p:animEffect>
                                  </p:childTnLst>
                                </p:cTn>
                              </p:par>
                            </p:childTnLst>
                          </p:cTn>
                        </p:par>
                        <p:par>
                          <p:cTn id="40" fill="hold">
                            <p:stCondLst>
                              <p:cond delay="20400"/>
                            </p:stCondLst>
                            <p:childTnLst>
                              <p:par>
                                <p:cTn id="41" presetID="10" presetClass="entr" presetSubtype="0" fill="hold" grpId="0" nodeType="afterEffect">
                                  <p:stCondLst>
                                    <p:cond delay="30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90662"/>
            <a:ext cx="8229600" cy="490066"/>
          </a:xfrm>
        </p:spPr>
        <p:txBody>
          <a:bodyPr>
            <a:noAutofit/>
          </a:bodyPr>
          <a:lstStyle/>
          <a:p>
            <a:pPr lvl="0"/>
            <a:r>
              <a:rPr lang="es-AR" sz="2500" b="1" dirty="0"/>
              <a:t>PRIMEROS PASOS DEL SIG EN  LANÚS</a:t>
            </a:r>
          </a:p>
        </p:txBody>
      </p:sp>
      <p:sp>
        <p:nvSpPr>
          <p:cNvPr id="11" name="10 Marcador de contenido"/>
          <p:cNvSpPr>
            <a:spLocks noGrp="1"/>
          </p:cNvSpPr>
          <p:nvPr>
            <p:ph idx="1"/>
          </p:nvPr>
        </p:nvSpPr>
        <p:spPr>
          <a:xfrm>
            <a:off x="518864" y="1412777"/>
            <a:ext cx="4845224" cy="3744416"/>
          </a:xfrm>
        </p:spPr>
        <p:txBody>
          <a:bodyPr>
            <a:normAutofit/>
          </a:bodyPr>
          <a:lstStyle/>
          <a:p>
            <a:pPr fontAlgn="base">
              <a:buNone/>
            </a:pPr>
            <a:r>
              <a:rPr lang="es-AR" sz="2000" dirty="0" smtClean="0"/>
              <a:t>2011  - Crisis energética.</a:t>
            </a:r>
          </a:p>
          <a:p>
            <a:pPr marL="0" indent="0" fontAlgn="base">
              <a:spcBef>
                <a:spcPts val="0"/>
              </a:spcBef>
              <a:buNone/>
            </a:pPr>
            <a:endParaRPr lang="es-AR" sz="2000" dirty="0" smtClean="0"/>
          </a:p>
          <a:p>
            <a:pPr marL="0" indent="0" fontAlgn="base">
              <a:spcBef>
                <a:spcPts val="0"/>
              </a:spcBef>
              <a:buNone/>
            </a:pPr>
            <a:r>
              <a:rPr lang="es-AR" sz="2000" dirty="0" smtClean="0"/>
              <a:t>Necesidad </a:t>
            </a:r>
            <a:r>
              <a:rPr lang="es-AR" sz="2000" dirty="0"/>
              <a:t>de identificar las obras particulares en curso, los </a:t>
            </a:r>
            <a:r>
              <a:rPr lang="es-AR" sz="2000" dirty="0" smtClean="0"/>
              <a:t>destinos y </a:t>
            </a:r>
            <a:r>
              <a:rPr lang="es-AR" sz="2000" dirty="0"/>
              <a:t>tipos </a:t>
            </a:r>
            <a:endParaRPr lang="es-AR" sz="2000" dirty="0" smtClean="0"/>
          </a:p>
          <a:p>
            <a:pPr marL="0" indent="0" fontAlgn="base">
              <a:spcBef>
                <a:spcPts val="0"/>
              </a:spcBef>
              <a:buNone/>
            </a:pPr>
            <a:r>
              <a:rPr lang="es-AR" sz="2000" dirty="0" smtClean="0"/>
              <a:t>de </a:t>
            </a:r>
            <a:r>
              <a:rPr lang="es-AR" sz="2000" dirty="0"/>
              <a:t>servicios </a:t>
            </a:r>
            <a:r>
              <a:rPr lang="es-AR" sz="2000" dirty="0" smtClean="0"/>
              <a:t>básicos. </a:t>
            </a:r>
          </a:p>
          <a:p>
            <a:pPr marL="0" indent="0" fontAlgn="base">
              <a:spcBef>
                <a:spcPts val="0"/>
              </a:spcBef>
              <a:buNone/>
            </a:pPr>
            <a:endParaRPr lang="es-AR" sz="2000" dirty="0" smtClean="0"/>
          </a:p>
          <a:p>
            <a:pPr marL="0" indent="0" fontAlgn="base">
              <a:spcBef>
                <a:spcPts val="0"/>
              </a:spcBef>
              <a:buNone/>
            </a:pPr>
            <a:r>
              <a:rPr lang="es-AR" sz="2000" dirty="0" smtClean="0"/>
              <a:t>El </a:t>
            </a:r>
            <a:r>
              <a:rPr lang="es-AR" sz="2000" dirty="0"/>
              <a:t>área estratégica para </a:t>
            </a:r>
            <a:r>
              <a:rPr lang="es-AR" sz="2000" dirty="0" smtClean="0"/>
              <a:t>el </a:t>
            </a:r>
            <a:r>
              <a:rPr lang="es-AR" sz="2000" dirty="0"/>
              <a:t>desarrollo fue la Dirección General de Planificación de la</a:t>
            </a:r>
            <a:r>
              <a:rPr lang="es-AR" sz="2000" b="1" dirty="0"/>
              <a:t> </a:t>
            </a:r>
            <a:r>
              <a:rPr lang="es-AR" sz="2000" dirty="0"/>
              <a:t>Secretaría de Planificación Estratégica y Ordenamiento Ambiental.</a:t>
            </a:r>
          </a:p>
          <a:p>
            <a:pPr fontAlgn="base"/>
            <a:endParaRPr lang="es-AR" sz="2000" dirty="0"/>
          </a:p>
          <a:p>
            <a:endParaRPr lang="es-AR" sz="2000" dirty="0"/>
          </a:p>
        </p:txBody>
      </p:sp>
      <p:grpSp>
        <p:nvGrpSpPr>
          <p:cNvPr id="10" name="Group 36"/>
          <p:cNvGrpSpPr>
            <a:grpSpLocks/>
          </p:cNvGrpSpPr>
          <p:nvPr/>
        </p:nvGrpSpPr>
        <p:grpSpPr bwMode="auto">
          <a:xfrm>
            <a:off x="0" y="44624"/>
            <a:ext cx="9163050" cy="449263"/>
            <a:chOff x="76" y="1165"/>
            <a:chExt cx="6486" cy="391"/>
          </a:xfrm>
        </p:grpSpPr>
        <p:grpSp>
          <p:nvGrpSpPr>
            <p:cNvPr id="12" name="Group 30"/>
            <p:cNvGrpSpPr>
              <a:grpSpLocks/>
            </p:cNvGrpSpPr>
            <p:nvPr/>
          </p:nvGrpSpPr>
          <p:grpSpPr bwMode="auto">
            <a:xfrm>
              <a:off x="76" y="1165"/>
              <a:ext cx="2248" cy="391"/>
              <a:chOff x="2374" y="1129"/>
              <a:chExt cx="2248" cy="391"/>
            </a:xfrm>
          </p:grpSpPr>
          <p:pic>
            <p:nvPicPr>
              <p:cNvPr id="17"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8"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3"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4"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5"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6"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4" name="23 Imagen" descr="obras.jpg"/>
          <p:cNvPicPr>
            <a:picLocks noChangeAspect="1"/>
          </p:cNvPicPr>
          <p:nvPr/>
        </p:nvPicPr>
        <p:blipFill>
          <a:blip r:embed="rId3" cstate="print"/>
          <a:srcRect l="3951" t="13596" r="5173" b="2722"/>
          <a:stretch>
            <a:fillRect/>
          </a:stretch>
        </p:blipFill>
        <p:spPr>
          <a:xfrm>
            <a:off x="5076056" y="871151"/>
            <a:ext cx="3672408" cy="4790097"/>
          </a:xfrm>
          <a:prstGeom prst="rect">
            <a:avLst/>
          </a:prstGeom>
        </p:spPr>
      </p:pic>
      <p:pic>
        <p:nvPicPr>
          <p:cNvPr id="25" name="24 Imagen" descr="plantilla_presentaciones_X_jornadas__Idera_Mendoza.jpg"/>
          <p:cNvPicPr>
            <a:picLocks noChangeAspect="1"/>
          </p:cNvPicPr>
          <p:nvPr/>
        </p:nvPicPr>
        <p:blipFill>
          <a:blip r:embed="rId4"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200"/>
                            </p:stCondLst>
                            <p:childTnLst>
                              <p:par>
                                <p:cTn id="9" presetID="10" presetClass="entr" presetSubtype="0" fill="hold" grpId="0" nodeType="afterEffect">
                                  <p:stCondLst>
                                    <p:cond delay="20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fade">
                                      <p:cBhvr>
                                        <p:cTn id="11" dur="1000"/>
                                        <p:tgtEl>
                                          <p:spTgt spid="11">
                                            <p:txEl>
                                              <p:pRg st="2" end="2"/>
                                            </p:txEl>
                                          </p:spTgt>
                                        </p:tgtEl>
                                      </p:cBhvr>
                                    </p:animEffect>
                                  </p:childTnLst>
                                </p:cTn>
                              </p:par>
                            </p:childTnLst>
                          </p:cTn>
                        </p:par>
                        <p:par>
                          <p:cTn id="12" fill="hold">
                            <p:stCondLst>
                              <p:cond delay="3400"/>
                            </p:stCondLst>
                            <p:childTnLst>
                              <p:par>
                                <p:cTn id="13" presetID="10" presetClass="entr" presetSubtype="0" fill="hold" grpId="0" nodeType="afterEffect">
                                  <p:stCondLst>
                                    <p:cond delay="200"/>
                                  </p:stCondLst>
                                  <p:childTnLst>
                                    <p:set>
                                      <p:cBhvr>
                                        <p:cTn id="14" dur="1" fill="hold">
                                          <p:stCondLst>
                                            <p:cond delay="0"/>
                                          </p:stCondLst>
                                        </p:cTn>
                                        <p:tgtEl>
                                          <p:spTgt spid="11">
                                            <p:txEl>
                                              <p:pRg st="3" end="3"/>
                                            </p:txEl>
                                          </p:spTgt>
                                        </p:tgtEl>
                                        <p:attrNameLst>
                                          <p:attrName>style.visibility</p:attrName>
                                        </p:attrNameLst>
                                      </p:cBhvr>
                                      <p:to>
                                        <p:strVal val="visible"/>
                                      </p:to>
                                    </p:set>
                                    <p:animEffect transition="in" filter="fade">
                                      <p:cBhvr>
                                        <p:cTn id="15" dur="1000"/>
                                        <p:tgtEl>
                                          <p:spTgt spid="11">
                                            <p:txEl>
                                              <p:pRg st="3" end="3"/>
                                            </p:txEl>
                                          </p:spTgt>
                                        </p:tgtEl>
                                      </p:cBhvr>
                                    </p:animEffect>
                                  </p:childTnLst>
                                </p:cTn>
                              </p:par>
                            </p:childTnLst>
                          </p:cTn>
                        </p:par>
                        <p:par>
                          <p:cTn id="16" fill="hold">
                            <p:stCondLst>
                              <p:cond delay="4600"/>
                            </p:stCondLst>
                            <p:childTnLst>
                              <p:par>
                                <p:cTn id="17" presetID="10" presetClass="entr" presetSubtype="0" fill="hold" grpId="0" nodeType="afterEffect">
                                  <p:stCondLst>
                                    <p:cond delay="20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1000"/>
                                        <p:tgtEl>
                                          <p:spTgt spid="11">
                                            <p:txEl>
                                              <p:pRg st="5" end="5"/>
                                            </p:txEl>
                                          </p:spTgt>
                                        </p:tgtEl>
                                      </p:cBhvr>
                                    </p:animEffect>
                                  </p:childTnLst>
                                </p:cTn>
                              </p:par>
                            </p:childTnLst>
                          </p:cTn>
                        </p:par>
                        <p:par>
                          <p:cTn id="20" fill="hold">
                            <p:stCondLst>
                              <p:cond delay="5800"/>
                            </p:stCondLst>
                            <p:childTnLst>
                              <p:par>
                                <p:cTn id="21" presetID="10" presetClass="entr" presetSubtype="0" fill="hold" nodeType="afterEffect">
                                  <p:stCondLst>
                                    <p:cond delay="5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62670"/>
            <a:ext cx="8229600" cy="418058"/>
          </a:xfrm>
        </p:spPr>
        <p:txBody>
          <a:bodyPr>
            <a:noAutofit/>
          </a:bodyPr>
          <a:lstStyle/>
          <a:p>
            <a:pPr lvl="0"/>
            <a:r>
              <a:rPr lang="es-AR" sz="2500" b="1" dirty="0" smtClean="0"/>
              <a:t>PRIMEROS CONVENIOS E INTERCAMBIOS DE INFORMACION</a:t>
            </a:r>
            <a:endParaRPr lang="es-AR" sz="2500" b="1" dirty="0"/>
          </a:p>
        </p:txBody>
      </p:sp>
      <p:sp>
        <p:nvSpPr>
          <p:cNvPr id="12" name="11 CuadroTexto"/>
          <p:cNvSpPr txBox="1"/>
          <p:nvPr/>
        </p:nvSpPr>
        <p:spPr>
          <a:xfrm>
            <a:off x="2771800" y="3501008"/>
            <a:ext cx="3672408" cy="877163"/>
          </a:xfrm>
          <a:prstGeom prst="rect">
            <a:avLst/>
          </a:prstGeom>
          <a:noFill/>
        </p:spPr>
        <p:txBody>
          <a:bodyPr wrap="square" rtlCol="0">
            <a:spAutoFit/>
          </a:bodyPr>
          <a:lstStyle/>
          <a:p>
            <a:pPr algn="ctr"/>
            <a:r>
              <a:rPr lang="es-AR" sz="1700" b="1" dirty="0" smtClean="0"/>
              <a:t>Bases </a:t>
            </a:r>
            <a:r>
              <a:rPr lang="es-AR" sz="1700" b="1" dirty="0" err="1" smtClean="0"/>
              <a:t>Georeferenciadas</a:t>
            </a:r>
            <a:r>
              <a:rPr lang="es-AR" sz="1700" b="1" dirty="0" smtClean="0"/>
              <a:t> </a:t>
            </a:r>
          </a:p>
          <a:p>
            <a:pPr algn="ctr"/>
            <a:r>
              <a:rPr lang="es-AR" sz="1700" dirty="0" smtClean="0"/>
              <a:t>(Ejes de calles, parcelario, temáticas ambientales)</a:t>
            </a:r>
            <a:endParaRPr lang="es-AR" sz="1700" dirty="0"/>
          </a:p>
        </p:txBody>
      </p:sp>
      <p:sp>
        <p:nvSpPr>
          <p:cNvPr id="13" name="12 CuadroTexto"/>
          <p:cNvSpPr txBox="1"/>
          <p:nvPr/>
        </p:nvSpPr>
        <p:spPr>
          <a:xfrm>
            <a:off x="5076056" y="4749693"/>
            <a:ext cx="2376264" cy="353943"/>
          </a:xfrm>
          <a:prstGeom prst="rect">
            <a:avLst/>
          </a:prstGeom>
          <a:noFill/>
        </p:spPr>
        <p:txBody>
          <a:bodyPr wrap="square" rtlCol="0">
            <a:spAutoFit/>
          </a:bodyPr>
          <a:lstStyle/>
          <a:p>
            <a:r>
              <a:rPr lang="es-AR" sz="1700" b="1" dirty="0" smtClean="0"/>
              <a:t>Recursos Humanos</a:t>
            </a:r>
            <a:endParaRPr lang="es-AR" sz="1700" b="1" dirty="0"/>
          </a:p>
        </p:txBody>
      </p:sp>
      <p:pic>
        <p:nvPicPr>
          <p:cNvPr id="15" name="14 Imagen" descr="acumar.png"/>
          <p:cNvPicPr>
            <a:picLocks noChangeAspect="1"/>
          </p:cNvPicPr>
          <p:nvPr/>
        </p:nvPicPr>
        <p:blipFill>
          <a:blip r:embed="rId2" cstate="print"/>
          <a:stretch>
            <a:fillRect/>
          </a:stretch>
        </p:blipFill>
        <p:spPr>
          <a:xfrm>
            <a:off x="5580112" y="2420888"/>
            <a:ext cx="1898154" cy="471266"/>
          </a:xfrm>
          <a:prstGeom prst="rect">
            <a:avLst/>
          </a:prstGeom>
        </p:spPr>
      </p:pic>
      <p:pic>
        <p:nvPicPr>
          <p:cNvPr id="16" name="15 Imagen" descr="arba.png"/>
          <p:cNvPicPr>
            <a:picLocks noChangeAspect="1"/>
          </p:cNvPicPr>
          <p:nvPr/>
        </p:nvPicPr>
        <p:blipFill>
          <a:blip r:embed="rId3"/>
          <a:stretch>
            <a:fillRect/>
          </a:stretch>
        </p:blipFill>
        <p:spPr>
          <a:xfrm>
            <a:off x="4869300" y="3727632"/>
            <a:ext cx="5400" cy="2736"/>
          </a:xfrm>
          <a:prstGeom prst="rect">
            <a:avLst/>
          </a:prstGeom>
        </p:spPr>
      </p:pic>
      <p:pic>
        <p:nvPicPr>
          <p:cNvPr id="18" name="17 Imagen" descr="arba.png"/>
          <p:cNvPicPr>
            <a:picLocks noChangeAspect="1"/>
          </p:cNvPicPr>
          <p:nvPr/>
        </p:nvPicPr>
        <p:blipFill>
          <a:blip r:embed="rId3" cstate="print"/>
          <a:stretch>
            <a:fillRect/>
          </a:stretch>
        </p:blipFill>
        <p:spPr>
          <a:xfrm>
            <a:off x="1979083" y="2420888"/>
            <a:ext cx="864725" cy="518533"/>
          </a:xfrm>
          <a:prstGeom prst="rect">
            <a:avLst/>
          </a:prstGeom>
        </p:spPr>
      </p:pic>
      <p:pic>
        <p:nvPicPr>
          <p:cNvPr id="19" name="18 Imagen" descr="utn.png"/>
          <p:cNvPicPr>
            <a:picLocks noChangeAspect="1"/>
          </p:cNvPicPr>
          <p:nvPr/>
        </p:nvPicPr>
        <p:blipFill>
          <a:blip r:embed="rId4" cstate="print"/>
          <a:stretch>
            <a:fillRect/>
          </a:stretch>
        </p:blipFill>
        <p:spPr>
          <a:xfrm>
            <a:off x="1691680" y="4461661"/>
            <a:ext cx="958974" cy="983563"/>
          </a:xfrm>
          <a:prstGeom prst="rect">
            <a:avLst/>
          </a:prstGeom>
        </p:spPr>
      </p:pic>
      <p:pic>
        <p:nvPicPr>
          <p:cNvPr id="20" name="19 Imagen" descr="Geodesia2.jpg"/>
          <p:cNvPicPr>
            <a:picLocks noChangeAspect="1"/>
          </p:cNvPicPr>
          <p:nvPr/>
        </p:nvPicPr>
        <p:blipFill>
          <a:blip r:embed="rId5" cstate="print"/>
          <a:stretch>
            <a:fillRect/>
          </a:stretch>
        </p:blipFill>
        <p:spPr>
          <a:xfrm>
            <a:off x="2843808" y="1412776"/>
            <a:ext cx="3035432" cy="577659"/>
          </a:xfrm>
          <a:prstGeom prst="rect">
            <a:avLst/>
          </a:prstGeom>
        </p:spPr>
      </p:pic>
      <p:sp>
        <p:nvSpPr>
          <p:cNvPr id="21" name="20 Abrir llave"/>
          <p:cNvSpPr/>
          <p:nvPr/>
        </p:nvSpPr>
        <p:spPr>
          <a:xfrm rot="16200000">
            <a:off x="4499992" y="44624"/>
            <a:ext cx="360040" cy="6408712"/>
          </a:xfrm>
          <a:prstGeom prst="leftBrace">
            <a:avLst/>
          </a:prstGeom>
          <a:ln w="28575">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cxnSp>
        <p:nvCxnSpPr>
          <p:cNvPr id="23" name="22 Conector recto de flecha"/>
          <p:cNvCxnSpPr/>
          <p:nvPr/>
        </p:nvCxnSpPr>
        <p:spPr>
          <a:xfrm>
            <a:off x="2843808" y="4965717"/>
            <a:ext cx="2209378" cy="12274"/>
          </a:xfrm>
          <a:prstGeom prst="straightConnector1">
            <a:avLst/>
          </a:prstGeom>
          <a:ln w="28575">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26" name="Group 36"/>
          <p:cNvGrpSpPr>
            <a:grpSpLocks/>
          </p:cNvGrpSpPr>
          <p:nvPr/>
        </p:nvGrpSpPr>
        <p:grpSpPr bwMode="auto">
          <a:xfrm>
            <a:off x="0" y="44624"/>
            <a:ext cx="9163050" cy="449263"/>
            <a:chOff x="76" y="1165"/>
            <a:chExt cx="6486" cy="391"/>
          </a:xfrm>
        </p:grpSpPr>
        <p:grpSp>
          <p:nvGrpSpPr>
            <p:cNvPr id="27" name="Group 30"/>
            <p:cNvGrpSpPr>
              <a:grpSpLocks/>
            </p:cNvGrpSpPr>
            <p:nvPr/>
          </p:nvGrpSpPr>
          <p:grpSpPr bwMode="auto">
            <a:xfrm>
              <a:off x="76" y="1165"/>
              <a:ext cx="2248" cy="391"/>
              <a:chOff x="2374" y="1129"/>
              <a:chExt cx="2248" cy="391"/>
            </a:xfrm>
          </p:grpSpPr>
          <p:pic>
            <p:nvPicPr>
              <p:cNvPr id="32" name="Picture 25" descr="Perfil Ciudad"/>
              <p:cNvPicPr>
                <a:picLocks noChangeAspect="1" noChangeArrowheads="1"/>
              </p:cNvPicPr>
              <p:nvPr/>
            </p:nvPicPr>
            <p:blipFill>
              <a:blip r:embed="rId6"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33" name="Picture 26" descr="Perfil Ciudad"/>
              <p:cNvPicPr>
                <a:picLocks noChangeAspect="1" noChangeArrowheads="1"/>
              </p:cNvPicPr>
              <p:nvPr/>
            </p:nvPicPr>
            <p:blipFill>
              <a:blip r:embed="rId6"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28" name="Picture 32" descr="Perfil Ciudad"/>
            <p:cNvPicPr>
              <a:picLocks noChangeAspect="1" noChangeArrowheads="1"/>
            </p:cNvPicPr>
            <p:nvPr/>
          </p:nvPicPr>
          <p:blipFill>
            <a:blip r:embed="rId6"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29" name="Picture 33" descr="Perfil Ciudad"/>
            <p:cNvPicPr>
              <a:picLocks noChangeAspect="1" noChangeArrowheads="1"/>
            </p:cNvPicPr>
            <p:nvPr/>
          </p:nvPicPr>
          <p:blipFill>
            <a:blip r:embed="rId6"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30" name="Picture 34" descr="Perfil Ciudad"/>
            <p:cNvPicPr>
              <a:picLocks noChangeAspect="1" noChangeArrowheads="1"/>
            </p:cNvPicPr>
            <p:nvPr/>
          </p:nvPicPr>
          <p:blipFill>
            <a:blip r:embed="rId6"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31" name="Picture 35" descr="Perfil Ciudad"/>
            <p:cNvPicPr>
              <a:picLocks noChangeAspect="1" noChangeArrowheads="1"/>
            </p:cNvPicPr>
            <p:nvPr/>
          </p:nvPicPr>
          <p:blipFill>
            <a:blip r:embed="rId6"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5" name="24 Imagen" descr="plantilla_presentaciones_X_jornadas__Idera_Mendoza.jpg"/>
          <p:cNvPicPr>
            <a:picLocks noChangeAspect="1"/>
          </p:cNvPicPr>
          <p:nvPr/>
        </p:nvPicPr>
        <p:blipFill>
          <a:blip r:embed="rId7"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0"/>
                                        <p:tgtEl>
                                          <p:spTgt spid="21"/>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2000"/>
                                        <p:tgtEl>
                                          <p:spTgt spid="19"/>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par>
                          <p:cTn id="36" fill="hold">
                            <p:stCondLst>
                              <p:cond delay="16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634082"/>
          </a:xfrm>
        </p:spPr>
        <p:txBody>
          <a:bodyPr>
            <a:noAutofit/>
          </a:bodyPr>
          <a:lstStyle/>
          <a:p>
            <a:pPr lvl="0"/>
            <a:r>
              <a:rPr lang="es-AR" sz="2500" b="1" dirty="0" smtClean="0"/>
              <a:t>SOFTWARE LIBRE</a:t>
            </a:r>
            <a:endParaRPr lang="es-AR" sz="2500" b="1" dirty="0"/>
          </a:p>
        </p:txBody>
      </p:sp>
      <p:grpSp>
        <p:nvGrpSpPr>
          <p:cNvPr id="41" name="40 Grupo"/>
          <p:cNvGrpSpPr/>
          <p:nvPr/>
        </p:nvGrpSpPr>
        <p:grpSpPr>
          <a:xfrm>
            <a:off x="539552" y="927948"/>
            <a:ext cx="2088232" cy="677829"/>
            <a:chOff x="539552" y="1215980"/>
            <a:chExt cx="2088232" cy="677829"/>
          </a:xfrm>
        </p:grpSpPr>
        <p:pic>
          <p:nvPicPr>
            <p:cNvPr id="17" name="16 Imagen" descr="quantum.jpg"/>
            <p:cNvPicPr>
              <a:picLocks noChangeAspect="1"/>
            </p:cNvPicPr>
            <p:nvPr/>
          </p:nvPicPr>
          <p:blipFill>
            <a:blip r:embed="rId2" cstate="print"/>
            <a:stretch>
              <a:fillRect/>
            </a:stretch>
          </p:blipFill>
          <p:spPr>
            <a:xfrm>
              <a:off x="539552" y="1215980"/>
              <a:ext cx="634004" cy="677829"/>
            </a:xfrm>
            <a:prstGeom prst="rect">
              <a:avLst/>
            </a:prstGeom>
          </p:spPr>
        </p:pic>
        <p:sp>
          <p:nvSpPr>
            <p:cNvPr id="22" name="21 CuadroTexto"/>
            <p:cNvSpPr txBox="1"/>
            <p:nvPr/>
          </p:nvSpPr>
          <p:spPr>
            <a:xfrm>
              <a:off x="1187624" y="1370228"/>
              <a:ext cx="1440160" cy="338554"/>
            </a:xfrm>
            <a:prstGeom prst="rect">
              <a:avLst/>
            </a:prstGeom>
            <a:noFill/>
          </p:spPr>
          <p:txBody>
            <a:bodyPr wrap="square" rtlCol="0">
              <a:spAutoFit/>
            </a:bodyPr>
            <a:lstStyle/>
            <a:p>
              <a:r>
                <a:rPr lang="es-AR" sz="1600" b="1" dirty="0" smtClean="0"/>
                <a:t>Quantum Gis</a:t>
              </a:r>
              <a:endParaRPr lang="es-AR" sz="1600" b="1" dirty="0"/>
            </a:p>
          </p:txBody>
        </p:sp>
      </p:grpSp>
      <p:grpSp>
        <p:nvGrpSpPr>
          <p:cNvPr id="42" name="41 Grupo"/>
          <p:cNvGrpSpPr/>
          <p:nvPr/>
        </p:nvGrpSpPr>
        <p:grpSpPr>
          <a:xfrm>
            <a:off x="6660232" y="908720"/>
            <a:ext cx="1714889" cy="716285"/>
            <a:chOff x="6660232" y="1196752"/>
            <a:chExt cx="1714889" cy="716285"/>
          </a:xfrm>
        </p:grpSpPr>
        <p:sp>
          <p:nvSpPr>
            <p:cNvPr id="24" name="23 CuadroTexto"/>
            <p:cNvSpPr txBox="1"/>
            <p:nvPr/>
          </p:nvSpPr>
          <p:spPr>
            <a:xfrm>
              <a:off x="6660232" y="1370228"/>
              <a:ext cx="864096" cy="338554"/>
            </a:xfrm>
            <a:prstGeom prst="rect">
              <a:avLst/>
            </a:prstGeom>
            <a:noFill/>
          </p:spPr>
          <p:txBody>
            <a:bodyPr wrap="square" rtlCol="0">
              <a:spAutoFit/>
            </a:bodyPr>
            <a:lstStyle/>
            <a:p>
              <a:pPr algn="r"/>
              <a:r>
                <a:rPr lang="es-AR" sz="1600" b="1" dirty="0" err="1" smtClean="0"/>
                <a:t>GvSIG</a:t>
              </a:r>
              <a:endParaRPr lang="es-AR" sz="1600" b="1" dirty="0"/>
            </a:p>
          </p:txBody>
        </p:sp>
        <p:pic>
          <p:nvPicPr>
            <p:cNvPr id="26" name="25 Imagen" descr="gvsig.jpg"/>
            <p:cNvPicPr>
              <a:picLocks noChangeAspect="1"/>
            </p:cNvPicPr>
            <p:nvPr/>
          </p:nvPicPr>
          <p:blipFill>
            <a:blip r:embed="rId3" cstate="print"/>
            <a:stretch>
              <a:fillRect/>
            </a:stretch>
          </p:blipFill>
          <p:spPr>
            <a:xfrm>
              <a:off x="7668344" y="1196752"/>
              <a:ext cx="706777" cy="716285"/>
            </a:xfrm>
            <a:prstGeom prst="rect">
              <a:avLst/>
            </a:prstGeom>
          </p:spPr>
        </p:pic>
      </p:grpSp>
      <p:pic>
        <p:nvPicPr>
          <p:cNvPr id="1026" name="Picture 2"/>
          <p:cNvPicPr>
            <a:picLocks noChangeAspect="1" noChangeArrowheads="1"/>
          </p:cNvPicPr>
          <p:nvPr/>
        </p:nvPicPr>
        <p:blipFill>
          <a:blip r:embed="rId4" cstate="print"/>
          <a:srcRect/>
          <a:stretch>
            <a:fillRect/>
          </a:stretch>
        </p:blipFill>
        <p:spPr bwMode="auto">
          <a:xfrm>
            <a:off x="827584" y="1628800"/>
            <a:ext cx="7560840" cy="4045713"/>
          </a:xfrm>
          <a:prstGeom prst="rect">
            <a:avLst/>
          </a:prstGeom>
          <a:noFill/>
          <a:ln w="9525">
            <a:noFill/>
            <a:miter lim="800000"/>
            <a:headEnd/>
            <a:tailEnd/>
          </a:ln>
        </p:spPr>
      </p:pic>
      <p:grpSp>
        <p:nvGrpSpPr>
          <p:cNvPr id="28" name="Group 36"/>
          <p:cNvGrpSpPr>
            <a:grpSpLocks/>
          </p:cNvGrpSpPr>
          <p:nvPr/>
        </p:nvGrpSpPr>
        <p:grpSpPr bwMode="auto">
          <a:xfrm>
            <a:off x="0" y="44624"/>
            <a:ext cx="9163050" cy="449263"/>
            <a:chOff x="76" y="1165"/>
            <a:chExt cx="6486" cy="391"/>
          </a:xfrm>
        </p:grpSpPr>
        <p:grpSp>
          <p:nvGrpSpPr>
            <p:cNvPr id="29" name="Group 30"/>
            <p:cNvGrpSpPr>
              <a:grpSpLocks/>
            </p:cNvGrpSpPr>
            <p:nvPr/>
          </p:nvGrpSpPr>
          <p:grpSpPr bwMode="auto">
            <a:xfrm>
              <a:off x="76" y="1165"/>
              <a:ext cx="2248" cy="391"/>
              <a:chOff x="2374" y="1129"/>
              <a:chExt cx="2248" cy="391"/>
            </a:xfrm>
          </p:grpSpPr>
          <p:pic>
            <p:nvPicPr>
              <p:cNvPr id="34" name="Picture 25" descr="Perfil Ciudad"/>
              <p:cNvPicPr>
                <a:picLocks noChangeAspect="1" noChangeArrowheads="1"/>
              </p:cNvPicPr>
              <p:nvPr/>
            </p:nvPicPr>
            <p:blipFill>
              <a:blip r:embed="rId5"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35" name="Picture 26" descr="Perfil Ciudad"/>
              <p:cNvPicPr>
                <a:picLocks noChangeAspect="1" noChangeArrowheads="1"/>
              </p:cNvPicPr>
              <p:nvPr/>
            </p:nvPicPr>
            <p:blipFill>
              <a:blip r:embed="rId5"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30" name="Picture 32" descr="Perfil Ciudad"/>
            <p:cNvPicPr>
              <a:picLocks noChangeAspect="1" noChangeArrowheads="1"/>
            </p:cNvPicPr>
            <p:nvPr/>
          </p:nvPicPr>
          <p:blipFill>
            <a:blip r:embed="rId5"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31" name="Picture 33" descr="Perfil Ciudad"/>
            <p:cNvPicPr>
              <a:picLocks noChangeAspect="1" noChangeArrowheads="1"/>
            </p:cNvPicPr>
            <p:nvPr/>
          </p:nvPicPr>
          <p:blipFill>
            <a:blip r:embed="rId5"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32" name="Picture 34" descr="Perfil Ciudad"/>
            <p:cNvPicPr>
              <a:picLocks noChangeAspect="1" noChangeArrowheads="1"/>
            </p:cNvPicPr>
            <p:nvPr/>
          </p:nvPicPr>
          <p:blipFill>
            <a:blip r:embed="rId5"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33" name="Picture 35" descr="Perfil Ciudad"/>
            <p:cNvPicPr>
              <a:picLocks noChangeAspect="1" noChangeArrowheads="1"/>
            </p:cNvPicPr>
            <p:nvPr/>
          </p:nvPicPr>
          <p:blipFill>
            <a:blip r:embed="rId5"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3" name="22 Imagen" descr="plantilla_presentaciones_X_jornadas__Idera_Mendoza.jpg"/>
          <p:cNvPicPr>
            <a:picLocks noChangeAspect="1"/>
          </p:cNvPicPr>
          <p:nvPr/>
        </p:nvPicPr>
        <p:blipFill>
          <a:blip r:embed="rId6"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2000"/>
                                        <p:tgtEl>
                                          <p:spTgt spid="42"/>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229600" cy="432048"/>
          </a:xfrm>
        </p:spPr>
        <p:txBody>
          <a:bodyPr>
            <a:noAutofit/>
          </a:bodyPr>
          <a:lstStyle/>
          <a:p>
            <a:pPr lvl="0"/>
            <a:r>
              <a:rPr lang="es-AR" sz="2500" b="1" dirty="0" smtClean="0"/>
              <a:t>REUNIONES DE TRABAJO/ EXPOSICIONES</a:t>
            </a:r>
            <a:endParaRPr lang="es-AR" sz="2500" b="1" dirty="0"/>
          </a:p>
        </p:txBody>
      </p:sp>
      <p:sp>
        <p:nvSpPr>
          <p:cNvPr id="11" name="10 Marcador de contenido"/>
          <p:cNvSpPr>
            <a:spLocks noGrp="1"/>
          </p:cNvSpPr>
          <p:nvPr>
            <p:ph idx="1"/>
          </p:nvPr>
        </p:nvSpPr>
        <p:spPr>
          <a:xfrm>
            <a:off x="395536" y="3789040"/>
            <a:ext cx="8229600" cy="1225876"/>
          </a:xfrm>
        </p:spPr>
        <p:txBody>
          <a:bodyPr>
            <a:normAutofit lnSpcReduction="10000"/>
          </a:bodyPr>
          <a:lstStyle/>
          <a:p>
            <a:pPr fontAlgn="base">
              <a:buNone/>
            </a:pPr>
            <a:r>
              <a:rPr lang="es-AR" sz="1800" b="1" dirty="0" smtClean="0"/>
              <a:t>Objetivo</a:t>
            </a:r>
          </a:p>
          <a:p>
            <a:pPr fontAlgn="base">
              <a:buNone/>
            </a:pPr>
            <a:r>
              <a:rPr lang="es-AR" sz="1800" dirty="0" smtClean="0"/>
              <a:t>Exponer los </a:t>
            </a:r>
            <a:r>
              <a:rPr lang="es-AR" sz="1800" dirty="0"/>
              <a:t>alcances de </a:t>
            </a:r>
            <a:r>
              <a:rPr lang="es-AR" sz="1800" dirty="0" smtClean="0"/>
              <a:t>los Sistemas de información Geográfico, </a:t>
            </a:r>
            <a:r>
              <a:rPr lang="es-AR" sz="1800" dirty="0"/>
              <a:t>sus funcionalidades y potencialidad en la gestión. </a:t>
            </a:r>
            <a:r>
              <a:rPr lang="es-AR" sz="1800" dirty="0" smtClean="0"/>
              <a:t> Demostrar el impacto </a:t>
            </a:r>
            <a:r>
              <a:rPr lang="es-AR" sz="1800" dirty="0"/>
              <a:t>en la recaudación de tributaria y la posibilidad de análisis de situaciones con diversas variables.</a:t>
            </a:r>
          </a:p>
          <a:p>
            <a:pPr fontAlgn="base"/>
            <a:endParaRPr lang="es-AR" sz="1800" dirty="0" smtClean="0"/>
          </a:p>
          <a:p>
            <a:pPr fontAlgn="base"/>
            <a:endParaRPr lang="es-AR" sz="1800" dirty="0" smtClean="0"/>
          </a:p>
          <a:p>
            <a:pPr fontAlgn="base"/>
            <a:endParaRPr lang="es-AR" sz="1800" dirty="0"/>
          </a:p>
          <a:p>
            <a:endParaRPr lang="es-AR" sz="1800" dirty="0"/>
          </a:p>
        </p:txBody>
      </p:sp>
      <p:sp>
        <p:nvSpPr>
          <p:cNvPr id="9" name="8 CuadroTexto"/>
          <p:cNvSpPr txBox="1"/>
          <p:nvPr/>
        </p:nvSpPr>
        <p:spPr>
          <a:xfrm>
            <a:off x="1763688" y="5013176"/>
            <a:ext cx="6048672" cy="646331"/>
          </a:xfrm>
          <a:prstGeom prst="rect">
            <a:avLst/>
          </a:prstGeom>
          <a:noFill/>
        </p:spPr>
        <p:txBody>
          <a:bodyPr wrap="square" rtlCol="0">
            <a:spAutoFit/>
          </a:bodyPr>
          <a:lstStyle/>
          <a:p>
            <a:pPr algn="ctr"/>
            <a:r>
              <a:rPr lang="es-AR" b="1" dirty="0" smtClean="0">
                <a:effectLst>
                  <a:outerShdw blurRad="38100" dist="38100" dir="2700000" algn="tl">
                    <a:srgbClr val="000000">
                      <a:alpha val="43137"/>
                    </a:srgbClr>
                  </a:outerShdw>
                </a:effectLst>
              </a:rPr>
              <a:t>APOYO A LA IMPLEMENTACION DE UN SIG EN EL AMBITO MUNICIPAL</a:t>
            </a:r>
            <a:endParaRPr lang="es-AR" b="1" dirty="0">
              <a:effectLst>
                <a:outerShdw blurRad="38100" dist="38100" dir="2700000" algn="tl">
                  <a:srgbClr val="000000">
                    <a:alpha val="43137"/>
                  </a:srgbClr>
                </a:outerShdw>
              </a:effectLst>
            </a:endParaRPr>
          </a:p>
        </p:txBody>
      </p:sp>
      <p:sp>
        <p:nvSpPr>
          <p:cNvPr id="10" name="9 Elipse"/>
          <p:cNvSpPr/>
          <p:nvPr/>
        </p:nvSpPr>
        <p:spPr>
          <a:xfrm>
            <a:off x="395536" y="1270501"/>
            <a:ext cx="1440160"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sz="1600" b="1" dirty="0" smtClean="0"/>
              <a:t>Intendente</a:t>
            </a:r>
            <a:endParaRPr lang="es-AR" sz="1600" b="1" dirty="0"/>
          </a:p>
        </p:txBody>
      </p:sp>
      <p:sp>
        <p:nvSpPr>
          <p:cNvPr id="12" name="11 Elipse"/>
          <p:cNvSpPr/>
          <p:nvPr/>
        </p:nvSpPr>
        <p:spPr>
          <a:xfrm>
            <a:off x="1619672" y="2494637"/>
            <a:ext cx="1368152" cy="122413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s-AR" sz="1600" b="1" dirty="0" smtClean="0"/>
              <a:t>Jefatura de Gabinete</a:t>
            </a:r>
            <a:endParaRPr lang="es-AR" sz="1600" b="1" dirty="0"/>
          </a:p>
        </p:txBody>
      </p:sp>
      <p:sp>
        <p:nvSpPr>
          <p:cNvPr id="13" name="12 Elipse"/>
          <p:cNvSpPr/>
          <p:nvPr/>
        </p:nvSpPr>
        <p:spPr>
          <a:xfrm>
            <a:off x="4283968" y="2494637"/>
            <a:ext cx="1403648" cy="1368152"/>
          </a:xfrm>
          <a:prstGeom prst="ellipse">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s-AR" sz="1600" b="1" dirty="0" smtClean="0"/>
              <a:t>Secretaría de Economía y Finanzas</a:t>
            </a:r>
          </a:p>
        </p:txBody>
      </p:sp>
      <p:sp>
        <p:nvSpPr>
          <p:cNvPr id="15" name="14 Elipse"/>
          <p:cNvSpPr/>
          <p:nvPr/>
        </p:nvSpPr>
        <p:spPr>
          <a:xfrm>
            <a:off x="2987824" y="1342509"/>
            <a:ext cx="1440160" cy="129614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s-AR" b="1" dirty="0" smtClean="0"/>
              <a:t>Área de Sistemas</a:t>
            </a:r>
          </a:p>
        </p:txBody>
      </p:sp>
      <p:sp>
        <p:nvSpPr>
          <p:cNvPr id="17" name="16 Elipse"/>
          <p:cNvSpPr/>
          <p:nvPr/>
        </p:nvSpPr>
        <p:spPr>
          <a:xfrm>
            <a:off x="5292080" y="1126485"/>
            <a:ext cx="1584176" cy="136815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s-AR" sz="1600" b="1" dirty="0" smtClean="0"/>
              <a:t>Agencia Municipal de Ingresos Públicos</a:t>
            </a:r>
          </a:p>
        </p:txBody>
      </p:sp>
      <p:sp>
        <p:nvSpPr>
          <p:cNvPr id="18" name="17 Elipse"/>
          <p:cNvSpPr/>
          <p:nvPr/>
        </p:nvSpPr>
        <p:spPr>
          <a:xfrm>
            <a:off x="6300192" y="2566645"/>
            <a:ext cx="1368152" cy="1224136"/>
          </a:xfrm>
          <a:prstGeom prst="ellips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r>
              <a:rPr lang="es-AR" sz="1600" b="1" dirty="0" smtClean="0"/>
              <a:t>Defensa Civil</a:t>
            </a:r>
          </a:p>
        </p:txBody>
      </p:sp>
      <p:sp>
        <p:nvSpPr>
          <p:cNvPr id="21" name="20 Forma libre"/>
          <p:cNvSpPr/>
          <p:nvPr/>
        </p:nvSpPr>
        <p:spPr>
          <a:xfrm>
            <a:off x="1835696" y="1918573"/>
            <a:ext cx="6487616" cy="1114880"/>
          </a:xfrm>
          <a:custGeom>
            <a:avLst/>
            <a:gdLst>
              <a:gd name="connsiteX0" fmla="*/ 0 w 6660444"/>
              <a:gd name="connsiteY0" fmla="*/ 0 h 903111"/>
              <a:gd name="connsiteX1" fmla="*/ 1761067 w 6660444"/>
              <a:gd name="connsiteY1" fmla="*/ 903111 h 903111"/>
              <a:gd name="connsiteX2" fmla="*/ 1761067 w 6660444"/>
              <a:gd name="connsiteY2" fmla="*/ 903111 h 903111"/>
              <a:gd name="connsiteX3" fmla="*/ 3127022 w 6660444"/>
              <a:gd name="connsiteY3" fmla="*/ 316089 h 903111"/>
              <a:gd name="connsiteX4" fmla="*/ 4188178 w 6660444"/>
              <a:gd name="connsiteY4" fmla="*/ 699911 h 903111"/>
              <a:gd name="connsiteX5" fmla="*/ 5599289 w 6660444"/>
              <a:gd name="connsiteY5" fmla="*/ 124178 h 903111"/>
              <a:gd name="connsiteX6" fmla="*/ 6660444 w 6660444"/>
              <a:gd name="connsiteY6" fmla="*/ 474133 h 903111"/>
              <a:gd name="connsiteX0" fmla="*/ 0 w 6660444"/>
              <a:gd name="connsiteY0" fmla="*/ 0 h 903111"/>
              <a:gd name="connsiteX1" fmla="*/ 1298222 w 6660444"/>
              <a:gd name="connsiteY1" fmla="*/ 666044 h 903111"/>
              <a:gd name="connsiteX2" fmla="*/ 1761067 w 6660444"/>
              <a:gd name="connsiteY2" fmla="*/ 903111 h 903111"/>
              <a:gd name="connsiteX3" fmla="*/ 1761067 w 6660444"/>
              <a:gd name="connsiteY3" fmla="*/ 903111 h 903111"/>
              <a:gd name="connsiteX4" fmla="*/ 3127022 w 6660444"/>
              <a:gd name="connsiteY4" fmla="*/ 316089 h 903111"/>
              <a:gd name="connsiteX5" fmla="*/ 4188178 w 6660444"/>
              <a:gd name="connsiteY5" fmla="*/ 699911 h 903111"/>
              <a:gd name="connsiteX6" fmla="*/ 5599289 w 6660444"/>
              <a:gd name="connsiteY6" fmla="*/ 124178 h 903111"/>
              <a:gd name="connsiteX7" fmla="*/ 6660444 w 6660444"/>
              <a:gd name="connsiteY7" fmla="*/ 474133 h 903111"/>
              <a:gd name="connsiteX0" fmla="*/ 0 w 6660444"/>
              <a:gd name="connsiteY0" fmla="*/ 0 h 903111"/>
              <a:gd name="connsiteX1" fmla="*/ 1159024 w 6660444"/>
              <a:gd name="connsiteY1" fmla="*/ 713526 h 903111"/>
              <a:gd name="connsiteX2" fmla="*/ 1761067 w 6660444"/>
              <a:gd name="connsiteY2" fmla="*/ 903111 h 903111"/>
              <a:gd name="connsiteX3" fmla="*/ 1761067 w 6660444"/>
              <a:gd name="connsiteY3" fmla="*/ 903111 h 903111"/>
              <a:gd name="connsiteX4" fmla="*/ 3127022 w 6660444"/>
              <a:gd name="connsiteY4" fmla="*/ 316089 h 903111"/>
              <a:gd name="connsiteX5" fmla="*/ 4188178 w 6660444"/>
              <a:gd name="connsiteY5" fmla="*/ 699911 h 903111"/>
              <a:gd name="connsiteX6" fmla="*/ 5599289 w 6660444"/>
              <a:gd name="connsiteY6" fmla="*/ 124178 h 903111"/>
              <a:gd name="connsiteX7" fmla="*/ 6660444 w 6660444"/>
              <a:gd name="connsiteY7" fmla="*/ 474133 h 903111"/>
              <a:gd name="connsiteX0" fmla="*/ 0 w 6660444"/>
              <a:gd name="connsiteY0" fmla="*/ 0 h 928165"/>
              <a:gd name="connsiteX1" fmla="*/ 1159024 w 6660444"/>
              <a:gd name="connsiteY1" fmla="*/ 713526 h 928165"/>
              <a:gd name="connsiteX2" fmla="*/ 1761067 w 6660444"/>
              <a:gd name="connsiteY2" fmla="*/ 903111 h 928165"/>
              <a:gd name="connsiteX3" fmla="*/ 1761067 w 6660444"/>
              <a:gd name="connsiteY3" fmla="*/ 903111 h 928165"/>
              <a:gd name="connsiteX4" fmla="*/ 3127022 w 6660444"/>
              <a:gd name="connsiteY4" fmla="*/ 316089 h 928165"/>
              <a:gd name="connsiteX5" fmla="*/ 4188178 w 6660444"/>
              <a:gd name="connsiteY5" fmla="*/ 699911 h 928165"/>
              <a:gd name="connsiteX6" fmla="*/ 5599289 w 6660444"/>
              <a:gd name="connsiteY6" fmla="*/ 124178 h 928165"/>
              <a:gd name="connsiteX7" fmla="*/ 6660444 w 6660444"/>
              <a:gd name="connsiteY7" fmla="*/ 474133 h 928165"/>
              <a:gd name="connsiteX0" fmla="*/ 0 w 6660444"/>
              <a:gd name="connsiteY0" fmla="*/ 0 h 903111"/>
              <a:gd name="connsiteX1" fmla="*/ 1159024 w 6660444"/>
              <a:gd name="connsiteY1" fmla="*/ 713526 h 903111"/>
              <a:gd name="connsiteX2" fmla="*/ 1592288 w 6660444"/>
              <a:gd name="connsiteY2" fmla="*/ 870223 h 903111"/>
              <a:gd name="connsiteX3" fmla="*/ 1761067 w 6660444"/>
              <a:gd name="connsiteY3" fmla="*/ 903111 h 903111"/>
              <a:gd name="connsiteX4" fmla="*/ 1761067 w 6660444"/>
              <a:gd name="connsiteY4" fmla="*/ 903111 h 903111"/>
              <a:gd name="connsiteX5" fmla="*/ 3127022 w 6660444"/>
              <a:gd name="connsiteY5" fmla="*/ 316089 h 903111"/>
              <a:gd name="connsiteX6" fmla="*/ 4188178 w 6660444"/>
              <a:gd name="connsiteY6" fmla="*/ 699911 h 903111"/>
              <a:gd name="connsiteX7" fmla="*/ 5599289 w 6660444"/>
              <a:gd name="connsiteY7" fmla="*/ 124178 h 903111"/>
              <a:gd name="connsiteX8" fmla="*/ 6660444 w 6660444"/>
              <a:gd name="connsiteY8" fmla="*/ 474133 h 903111"/>
              <a:gd name="connsiteX0" fmla="*/ 0 w 6660444"/>
              <a:gd name="connsiteY0" fmla="*/ 0 h 965128"/>
              <a:gd name="connsiteX1" fmla="*/ 1159024 w 6660444"/>
              <a:gd name="connsiteY1" fmla="*/ 713526 h 965128"/>
              <a:gd name="connsiteX2" fmla="*/ 1552452 w 6660444"/>
              <a:gd name="connsiteY2" fmla="*/ 933530 h 965128"/>
              <a:gd name="connsiteX3" fmla="*/ 1761067 w 6660444"/>
              <a:gd name="connsiteY3" fmla="*/ 903111 h 965128"/>
              <a:gd name="connsiteX4" fmla="*/ 1761067 w 6660444"/>
              <a:gd name="connsiteY4" fmla="*/ 903111 h 965128"/>
              <a:gd name="connsiteX5" fmla="*/ 3127022 w 6660444"/>
              <a:gd name="connsiteY5" fmla="*/ 316089 h 965128"/>
              <a:gd name="connsiteX6" fmla="*/ 4188178 w 6660444"/>
              <a:gd name="connsiteY6" fmla="*/ 699911 h 965128"/>
              <a:gd name="connsiteX7" fmla="*/ 5599289 w 6660444"/>
              <a:gd name="connsiteY7" fmla="*/ 124178 h 965128"/>
              <a:gd name="connsiteX8" fmla="*/ 6660444 w 6660444"/>
              <a:gd name="connsiteY8" fmla="*/ 474133 h 965128"/>
              <a:gd name="connsiteX0" fmla="*/ 0 w 6660444"/>
              <a:gd name="connsiteY0" fmla="*/ 0 h 965128"/>
              <a:gd name="connsiteX1" fmla="*/ 1159024 w 6660444"/>
              <a:gd name="connsiteY1" fmla="*/ 713526 h 965128"/>
              <a:gd name="connsiteX2" fmla="*/ 1552452 w 6660444"/>
              <a:gd name="connsiteY2" fmla="*/ 933530 h 965128"/>
              <a:gd name="connsiteX3" fmla="*/ 1761067 w 6660444"/>
              <a:gd name="connsiteY3" fmla="*/ 903111 h 965128"/>
              <a:gd name="connsiteX4" fmla="*/ 1761067 w 6660444"/>
              <a:gd name="connsiteY4" fmla="*/ 903111 h 965128"/>
              <a:gd name="connsiteX5" fmla="*/ 3127022 w 6660444"/>
              <a:gd name="connsiteY5" fmla="*/ 316089 h 965128"/>
              <a:gd name="connsiteX6" fmla="*/ 4188178 w 6660444"/>
              <a:gd name="connsiteY6" fmla="*/ 699911 h 965128"/>
              <a:gd name="connsiteX7" fmla="*/ 5599289 w 6660444"/>
              <a:gd name="connsiteY7" fmla="*/ 124178 h 965128"/>
              <a:gd name="connsiteX8" fmla="*/ 6660444 w 6660444"/>
              <a:gd name="connsiteY8" fmla="*/ 474133 h 96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0444" h="965128">
                <a:moveTo>
                  <a:pt x="0" y="0"/>
                </a:moveTo>
                <a:lnTo>
                  <a:pt x="1159024" y="713526"/>
                </a:lnTo>
                <a:cubicBezTo>
                  <a:pt x="1424405" y="858563"/>
                  <a:pt x="1452111" y="901932"/>
                  <a:pt x="1552452" y="933530"/>
                </a:cubicBezTo>
                <a:cubicBezTo>
                  <a:pt x="1652793" y="965128"/>
                  <a:pt x="1732937" y="897630"/>
                  <a:pt x="1761067" y="903111"/>
                </a:cubicBezTo>
                <a:lnTo>
                  <a:pt x="1761067" y="903111"/>
                </a:lnTo>
                <a:cubicBezTo>
                  <a:pt x="1988726" y="805274"/>
                  <a:pt x="2722503" y="349956"/>
                  <a:pt x="3127022" y="316089"/>
                </a:cubicBezTo>
                <a:cubicBezTo>
                  <a:pt x="3531541" y="282222"/>
                  <a:pt x="3776134" y="731896"/>
                  <a:pt x="4188178" y="699911"/>
                </a:cubicBezTo>
                <a:cubicBezTo>
                  <a:pt x="4600223" y="667926"/>
                  <a:pt x="5187245" y="161808"/>
                  <a:pt x="5599289" y="124178"/>
                </a:cubicBezTo>
                <a:cubicBezTo>
                  <a:pt x="6011333" y="86548"/>
                  <a:pt x="6335888" y="280340"/>
                  <a:pt x="6660444" y="474133"/>
                </a:cubicBezTo>
              </a:path>
            </a:pathLst>
          </a:custGeom>
          <a:ln w="34925">
            <a:prstDash val="sys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2" name="21 Elipse"/>
          <p:cNvSpPr/>
          <p:nvPr/>
        </p:nvSpPr>
        <p:spPr>
          <a:xfrm>
            <a:off x="8028384" y="2566645"/>
            <a:ext cx="368424" cy="368424"/>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es-AR" sz="1600" b="1" dirty="0" smtClean="0"/>
          </a:p>
        </p:txBody>
      </p:sp>
      <p:sp>
        <p:nvSpPr>
          <p:cNvPr id="23" name="22 Elipse"/>
          <p:cNvSpPr/>
          <p:nvPr/>
        </p:nvSpPr>
        <p:spPr>
          <a:xfrm>
            <a:off x="7524328" y="1630541"/>
            <a:ext cx="368424" cy="36842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es-AR" sz="1600" b="1" dirty="0" smtClean="0"/>
          </a:p>
        </p:txBody>
      </p:sp>
      <p:sp>
        <p:nvSpPr>
          <p:cNvPr id="24" name="23 Elipse"/>
          <p:cNvSpPr/>
          <p:nvPr/>
        </p:nvSpPr>
        <p:spPr>
          <a:xfrm>
            <a:off x="7524328" y="2278613"/>
            <a:ext cx="368424" cy="368424"/>
          </a:xfrm>
          <a:prstGeom prst="ellipse">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es-AR" sz="1600" b="1" dirty="0" smtClean="0"/>
          </a:p>
        </p:txBody>
      </p:sp>
      <p:sp>
        <p:nvSpPr>
          <p:cNvPr id="25" name="24 Elipse"/>
          <p:cNvSpPr/>
          <p:nvPr/>
        </p:nvSpPr>
        <p:spPr>
          <a:xfrm>
            <a:off x="8100392" y="1918573"/>
            <a:ext cx="368424" cy="368424"/>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endParaRPr lang="es-AR" sz="1600" b="1" dirty="0" smtClean="0"/>
          </a:p>
        </p:txBody>
      </p:sp>
      <p:grpSp>
        <p:nvGrpSpPr>
          <p:cNvPr id="20" name="Group 36"/>
          <p:cNvGrpSpPr>
            <a:grpSpLocks/>
          </p:cNvGrpSpPr>
          <p:nvPr/>
        </p:nvGrpSpPr>
        <p:grpSpPr bwMode="auto">
          <a:xfrm>
            <a:off x="0" y="44624"/>
            <a:ext cx="9163050" cy="449263"/>
            <a:chOff x="76" y="1165"/>
            <a:chExt cx="6486" cy="391"/>
          </a:xfrm>
        </p:grpSpPr>
        <p:grpSp>
          <p:nvGrpSpPr>
            <p:cNvPr id="26" name="Group 30"/>
            <p:cNvGrpSpPr>
              <a:grpSpLocks/>
            </p:cNvGrpSpPr>
            <p:nvPr/>
          </p:nvGrpSpPr>
          <p:grpSpPr bwMode="auto">
            <a:xfrm>
              <a:off x="76" y="1165"/>
              <a:ext cx="2248" cy="391"/>
              <a:chOff x="2374" y="1129"/>
              <a:chExt cx="2248" cy="391"/>
            </a:xfrm>
          </p:grpSpPr>
          <p:pic>
            <p:nvPicPr>
              <p:cNvPr id="32"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33"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28"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29"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30"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31"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cxnSp>
        <p:nvCxnSpPr>
          <p:cNvPr id="40" name="39 Conector curvado"/>
          <p:cNvCxnSpPr>
            <a:stCxn id="11" idx="1"/>
          </p:cNvCxnSpPr>
          <p:nvPr/>
        </p:nvCxnSpPr>
        <p:spPr>
          <a:xfrm rot="10800000" flipH="1" flipV="1">
            <a:off x="395536" y="4401978"/>
            <a:ext cx="1440160" cy="899230"/>
          </a:xfrm>
          <a:prstGeom prst="curvedConnector3">
            <a:avLst>
              <a:gd name="adj1" fmla="val -15873"/>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pic>
        <p:nvPicPr>
          <p:cNvPr id="39" name="38 Imagen" descr="plantilla_presentaciones_X_jornadas__Idera_Mendoza.jpg"/>
          <p:cNvPicPr>
            <a:picLocks noChangeAspect="1"/>
          </p:cNvPicPr>
          <p:nvPr/>
        </p:nvPicPr>
        <p:blipFill>
          <a:blip r:embed="rId3"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strVal val="#ppt_h"/>
                                          </p:val>
                                        </p:tav>
                                        <p:tav tm="100000">
                                          <p:val>
                                            <p:strVal val="#ppt_h"/>
                                          </p:val>
                                        </p:tav>
                                      </p:tavLst>
                                    </p:anim>
                                  </p:childTnLst>
                                </p:cTn>
                              </p:par>
                            </p:childTnLst>
                          </p:cTn>
                        </p:par>
                        <p:par>
                          <p:cTn id="49" fill="hold">
                            <p:stCondLst>
                              <p:cond delay="4500"/>
                            </p:stCondLst>
                            <p:childTnLst>
                              <p:par>
                                <p:cTn id="50" presetID="17" presetClass="entr" presetSubtype="1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strVal val="#ppt_h"/>
                                          </p:val>
                                        </p:tav>
                                        <p:tav tm="100000">
                                          <p:val>
                                            <p:strVal val="#ppt_h"/>
                                          </p:val>
                                        </p:tav>
                                      </p:tavLst>
                                    </p:anim>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fade">
                                      <p:cBhvr>
                                        <p:cTn id="57" dur="2000"/>
                                        <p:tgtEl>
                                          <p:spTgt spid="11">
                                            <p:txEl>
                                              <p:pRg st="0" end="0"/>
                                            </p:txEl>
                                          </p:spTgt>
                                        </p:tgtEl>
                                      </p:cBhvr>
                                    </p:animEffect>
                                  </p:childTnLst>
                                </p:cTn>
                              </p:par>
                            </p:childTnLst>
                          </p:cTn>
                        </p:par>
                        <p:par>
                          <p:cTn id="58" fill="hold">
                            <p:stCondLst>
                              <p:cond delay="7000"/>
                            </p:stCondLst>
                            <p:childTnLst>
                              <p:par>
                                <p:cTn id="59" presetID="10" presetClass="entr" presetSubtype="0" fill="hold" grpId="0" nodeType="afterEffect">
                                  <p:stCondLst>
                                    <p:cond delay="0"/>
                                  </p:stCondLst>
                                  <p:childTnLst>
                                    <p:set>
                                      <p:cBhvr>
                                        <p:cTn id="60" dur="1" fill="hold">
                                          <p:stCondLst>
                                            <p:cond delay="0"/>
                                          </p:stCondLst>
                                        </p:cTn>
                                        <p:tgtEl>
                                          <p:spTgt spid="11">
                                            <p:txEl>
                                              <p:pRg st="1" end="1"/>
                                            </p:txEl>
                                          </p:spTgt>
                                        </p:tgtEl>
                                        <p:attrNameLst>
                                          <p:attrName>style.visibility</p:attrName>
                                        </p:attrNameLst>
                                      </p:cBhvr>
                                      <p:to>
                                        <p:strVal val="visible"/>
                                      </p:to>
                                    </p:set>
                                    <p:animEffect transition="in" filter="fade">
                                      <p:cBhvr>
                                        <p:cTn id="61" dur="2000"/>
                                        <p:tgtEl>
                                          <p:spTgt spid="11">
                                            <p:txEl>
                                              <p:pRg st="1" end="1"/>
                                            </p:txEl>
                                          </p:spTgt>
                                        </p:tgtEl>
                                      </p:cBhvr>
                                    </p:animEffect>
                                  </p:childTnLst>
                                </p:cTn>
                              </p:par>
                            </p:childTnLst>
                          </p:cTn>
                        </p:par>
                        <p:par>
                          <p:cTn id="62" fill="hold">
                            <p:stCondLst>
                              <p:cond delay="9000"/>
                            </p:stCondLst>
                            <p:childTnLst>
                              <p:par>
                                <p:cTn id="63" presetID="55" presetClass="entr" presetSubtype="0"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1000" fill="hold"/>
                                        <p:tgtEl>
                                          <p:spTgt spid="40"/>
                                        </p:tgtEl>
                                        <p:attrNameLst>
                                          <p:attrName>ppt_w</p:attrName>
                                        </p:attrNameLst>
                                      </p:cBhvr>
                                      <p:tavLst>
                                        <p:tav tm="0">
                                          <p:val>
                                            <p:strVal val="#ppt_w*0.70"/>
                                          </p:val>
                                        </p:tav>
                                        <p:tav tm="100000">
                                          <p:val>
                                            <p:strVal val="#ppt_w"/>
                                          </p:val>
                                        </p:tav>
                                      </p:tavLst>
                                    </p:anim>
                                    <p:anim calcmode="lin" valueType="num">
                                      <p:cBhvr>
                                        <p:cTn id="66" dur="1000" fill="hold"/>
                                        <p:tgtEl>
                                          <p:spTgt spid="40"/>
                                        </p:tgtEl>
                                        <p:attrNameLst>
                                          <p:attrName>ppt_h</p:attrName>
                                        </p:attrNameLst>
                                      </p:cBhvr>
                                      <p:tavLst>
                                        <p:tav tm="0">
                                          <p:val>
                                            <p:strVal val="#ppt_h"/>
                                          </p:val>
                                        </p:tav>
                                        <p:tav tm="100000">
                                          <p:val>
                                            <p:strVal val="#ppt_h"/>
                                          </p:val>
                                        </p:tav>
                                      </p:tavLst>
                                    </p:anim>
                                    <p:animEffect transition="in" filter="fade">
                                      <p:cBhvr>
                                        <p:cTn id="67" dur="1000"/>
                                        <p:tgtEl>
                                          <p:spTgt spid="40"/>
                                        </p:tgtEl>
                                      </p:cBhvr>
                                    </p:animEffect>
                                  </p:childTnLst>
                                </p:cTn>
                              </p:par>
                            </p:childTnLst>
                          </p:cTn>
                        </p:par>
                        <p:par>
                          <p:cTn id="68" fill="hold">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9" grpId="0"/>
      <p:bldP spid="10" grpId="0" animBg="1"/>
      <p:bldP spid="12" grpId="0" animBg="1"/>
      <p:bldP spid="13" grpId="0" animBg="1"/>
      <p:bldP spid="15" grpId="0" animBg="1"/>
      <p:bldP spid="17" grpId="0" animBg="1"/>
      <p:bldP spid="18" grpId="0" animBg="1"/>
      <p:bldP spid="22"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39552" y="1700808"/>
            <a:ext cx="7676053" cy="4104456"/>
          </a:xfrm>
          <a:prstGeom prst="rect">
            <a:avLst/>
          </a:prstGeom>
          <a:noFill/>
          <a:ln w="9525">
            <a:noFill/>
            <a:miter lim="800000"/>
            <a:headEnd/>
            <a:tailEnd/>
          </a:ln>
        </p:spPr>
      </p:pic>
      <p:sp>
        <p:nvSpPr>
          <p:cNvPr id="2" name="1 Título"/>
          <p:cNvSpPr>
            <a:spLocks noGrp="1"/>
          </p:cNvSpPr>
          <p:nvPr>
            <p:ph type="title"/>
          </p:nvPr>
        </p:nvSpPr>
        <p:spPr>
          <a:xfrm>
            <a:off x="539552" y="562670"/>
            <a:ext cx="8229600" cy="418058"/>
          </a:xfrm>
        </p:spPr>
        <p:txBody>
          <a:bodyPr>
            <a:noAutofit/>
          </a:bodyPr>
          <a:lstStyle/>
          <a:p>
            <a:pPr lvl="0"/>
            <a:r>
              <a:rPr lang="es-AR" sz="2500" b="1" dirty="0" smtClean="0"/>
              <a:t>ADQUISICION DE HERRAMIENTAS/ CAPACITACION</a:t>
            </a:r>
            <a:endParaRPr lang="es-AR" sz="2500" b="1" dirty="0"/>
          </a:p>
        </p:txBody>
      </p:sp>
      <p:sp>
        <p:nvSpPr>
          <p:cNvPr id="11" name="10 Marcador de contenido"/>
          <p:cNvSpPr>
            <a:spLocks noGrp="1"/>
          </p:cNvSpPr>
          <p:nvPr>
            <p:ph idx="1"/>
          </p:nvPr>
        </p:nvSpPr>
        <p:spPr>
          <a:xfrm>
            <a:off x="539552" y="980728"/>
            <a:ext cx="6768752" cy="720079"/>
          </a:xfrm>
        </p:spPr>
        <p:txBody>
          <a:bodyPr>
            <a:noAutofit/>
          </a:bodyPr>
          <a:lstStyle/>
          <a:p>
            <a:pPr fontAlgn="base">
              <a:buNone/>
            </a:pPr>
            <a:r>
              <a:rPr lang="es-AR" sz="1800" dirty="0" smtClean="0"/>
              <a:t>Licencia </a:t>
            </a:r>
            <a:r>
              <a:rPr lang="es-AR" sz="1800" dirty="0" err="1" smtClean="0"/>
              <a:t>ArcGIS</a:t>
            </a:r>
            <a:endParaRPr lang="es-AR" sz="1800" dirty="0" smtClean="0"/>
          </a:p>
          <a:p>
            <a:pPr fontAlgn="base">
              <a:buNone/>
            </a:pPr>
            <a:r>
              <a:rPr lang="es-AR" sz="1800" dirty="0" smtClean="0"/>
              <a:t>Imagen Aérea (10cm resolución)</a:t>
            </a:r>
          </a:p>
          <a:p>
            <a:pPr fontAlgn="base">
              <a:buNone/>
            </a:pPr>
            <a:endParaRPr lang="es-AR" sz="2000" dirty="0" smtClean="0"/>
          </a:p>
          <a:p>
            <a:pPr fontAlgn="base">
              <a:buNone/>
            </a:pPr>
            <a:endParaRPr lang="es-AR" sz="2000" dirty="0"/>
          </a:p>
          <a:p>
            <a:pPr>
              <a:buNone/>
            </a:pPr>
            <a:endParaRPr lang="es-AR" sz="2000" dirty="0"/>
          </a:p>
        </p:txBody>
      </p:sp>
      <p:pic>
        <p:nvPicPr>
          <p:cNvPr id="10" name="9 Imagen" descr="esri.png"/>
          <p:cNvPicPr>
            <a:picLocks noChangeAspect="1"/>
          </p:cNvPicPr>
          <p:nvPr/>
        </p:nvPicPr>
        <p:blipFill>
          <a:blip r:embed="rId3" cstate="print"/>
          <a:stretch>
            <a:fillRect/>
          </a:stretch>
        </p:blipFill>
        <p:spPr>
          <a:xfrm>
            <a:off x="8244408" y="3212976"/>
            <a:ext cx="765051" cy="909891"/>
          </a:xfrm>
          <a:prstGeom prst="rect">
            <a:avLst/>
          </a:prstGeom>
        </p:spPr>
      </p:pic>
      <p:pic>
        <p:nvPicPr>
          <p:cNvPr id="9" name="8 Imagen" descr="capacitacion.jpg"/>
          <p:cNvPicPr>
            <a:picLocks noChangeAspect="1"/>
          </p:cNvPicPr>
          <p:nvPr/>
        </p:nvPicPr>
        <p:blipFill>
          <a:blip r:embed="rId4" cstate="print"/>
          <a:srcRect r="50000" b="33915"/>
          <a:stretch>
            <a:fillRect/>
          </a:stretch>
        </p:blipFill>
        <p:spPr>
          <a:xfrm>
            <a:off x="7596336" y="1196752"/>
            <a:ext cx="1121020" cy="1039366"/>
          </a:xfrm>
          <a:prstGeom prst="rect">
            <a:avLst/>
          </a:prstGeom>
        </p:spPr>
      </p:pic>
      <p:grpSp>
        <p:nvGrpSpPr>
          <p:cNvPr id="12" name="Group 36"/>
          <p:cNvGrpSpPr>
            <a:grpSpLocks/>
          </p:cNvGrpSpPr>
          <p:nvPr/>
        </p:nvGrpSpPr>
        <p:grpSpPr bwMode="auto">
          <a:xfrm>
            <a:off x="0" y="44624"/>
            <a:ext cx="9163050" cy="449263"/>
            <a:chOff x="76" y="1165"/>
            <a:chExt cx="6486" cy="391"/>
          </a:xfrm>
        </p:grpSpPr>
        <p:grpSp>
          <p:nvGrpSpPr>
            <p:cNvPr id="13" name="Group 30"/>
            <p:cNvGrpSpPr>
              <a:grpSpLocks/>
            </p:cNvGrpSpPr>
            <p:nvPr/>
          </p:nvGrpSpPr>
          <p:grpSpPr bwMode="auto">
            <a:xfrm>
              <a:off x="76" y="1165"/>
              <a:ext cx="2248" cy="391"/>
              <a:chOff x="2374" y="1129"/>
              <a:chExt cx="2248" cy="391"/>
            </a:xfrm>
          </p:grpSpPr>
          <p:pic>
            <p:nvPicPr>
              <p:cNvPr id="18" name="Picture 25" descr="Perfil Ciudad"/>
              <p:cNvPicPr>
                <a:picLocks noChangeAspect="1" noChangeArrowheads="1"/>
              </p:cNvPicPr>
              <p:nvPr/>
            </p:nvPicPr>
            <p:blipFill>
              <a:blip r:embed="rId5"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9" name="Picture 26" descr="Perfil Ciudad"/>
              <p:cNvPicPr>
                <a:picLocks noChangeAspect="1" noChangeArrowheads="1"/>
              </p:cNvPicPr>
              <p:nvPr/>
            </p:nvPicPr>
            <p:blipFill>
              <a:blip r:embed="rId5"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4" name="Picture 32" descr="Perfil Ciudad"/>
            <p:cNvPicPr>
              <a:picLocks noChangeAspect="1" noChangeArrowheads="1"/>
            </p:cNvPicPr>
            <p:nvPr/>
          </p:nvPicPr>
          <p:blipFill>
            <a:blip r:embed="rId5"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5" name="Picture 33" descr="Perfil Ciudad"/>
            <p:cNvPicPr>
              <a:picLocks noChangeAspect="1" noChangeArrowheads="1"/>
            </p:cNvPicPr>
            <p:nvPr/>
          </p:nvPicPr>
          <p:blipFill>
            <a:blip r:embed="rId5"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6" name="Picture 34" descr="Perfil Ciudad"/>
            <p:cNvPicPr>
              <a:picLocks noChangeAspect="1" noChangeArrowheads="1"/>
            </p:cNvPicPr>
            <p:nvPr/>
          </p:nvPicPr>
          <p:blipFill>
            <a:blip r:embed="rId5"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7" name="Picture 35" descr="Perfil Ciudad"/>
            <p:cNvPicPr>
              <a:picLocks noChangeAspect="1" noChangeArrowheads="1"/>
            </p:cNvPicPr>
            <p:nvPr/>
          </p:nvPicPr>
          <p:blipFill>
            <a:blip r:embed="rId5"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5" name="24 Imagen" descr="plantilla_presentaciones_X_jornadas__Idera_Mendoza.jpg"/>
          <p:cNvPicPr>
            <a:picLocks noChangeAspect="1"/>
          </p:cNvPicPr>
          <p:nvPr/>
        </p:nvPicPr>
        <p:blipFill>
          <a:blip r:embed="rId6" cstate="print"/>
          <a:srcRect t="81548"/>
          <a:stretch>
            <a:fillRect/>
          </a:stretch>
        </p:blipFill>
        <p:spPr>
          <a:xfrm>
            <a:off x="0" y="5668558"/>
            <a:ext cx="9144000" cy="1189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500"/>
                                        <p:tgtEl>
                                          <p:spTgt spid="11">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dissolve">
                                      <p:cBhvr>
                                        <p:cTn id="11" dur="500"/>
                                        <p:tgtEl>
                                          <p:spTgt spid="1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2000"/>
                                        <p:tgtEl>
                                          <p:spTgt spid="2050"/>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0"/>
            <a:r>
              <a:rPr lang="es-AR" sz="2800" b="1" dirty="0" smtClean="0"/>
              <a:t>PRIMEROS ANALISIS DE INFORMACION</a:t>
            </a:r>
            <a:endParaRPr lang="es-AR" sz="2800" b="1" dirty="0"/>
          </a:p>
        </p:txBody>
      </p:sp>
      <p:sp>
        <p:nvSpPr>
          <p:cNvPr id="11" name="10 Marcador de contenido"/>
          <p:cNvSpPr>
            <a:spLocks noGrp="1"/>
          </p:cNvSpPr>
          <p:nvPr>
            <p:ph idx="1"/>
          </p:nvPr>
        </p:nvSpPr>
        <p:spPr>
          <a:xfrm>
            <a:off x="323528" y="1340768"/>
            <a:ext cx="5688632" cy="3960440"/>
          </a:xfrm>
        </p:spPr>
        <p:txBody>
          <a:bodyPr>
            <a:normAutofit/>
          </a:bodyPr>
          <a:lstStyle/>
          <a:p>
            <a:pPr fontAlgn="base">
              <a:buNone/>
            </a:pPr>
            <a:r>
              <a:rPr lang="es-AR" sz="2000" dirty="0" smtClean="0"/>
              <a:t>Tributo Municipal </a:t>
            </a:r>
            <a:r>
              <a:rPr lang="es-AR" sz="2000" dirty="0" err="1" smtClean="0"/>
              <a:t>Vrs</a:t>
            </a:r>
            <a:r>
              <a:rPr lang="es-AR" sz="2000" dirty="0" smtClean="0"/>
              <a:t> Tributo provincial (</a:t>
            </a:r>
            <a:r>
              <a:rPr lang="es-AR" sz="2000" dirty="0" err="1" smtClean="0"/>
              <a:t>ArBA</a:t>
            </a:r>
            <a:r>
              <a:rPr lang="es-AR" sz="2000" dirty="0" smtClean="0"/>
              <a:t>):</a:t>
            </a:r>
          </a:p>
          <a:p>
            <a:pPr lvl="0" fontAlgn="base"/>
            <a:r>
              <a:rPr lang="es-AR" sz="2000" dirty="0"/>
              <a:t>Subdivisiones en PH no registradas </a:t>
            </a:r>
            <a:endParaRPr lang="es-AR" sz="2000" dirty="0" smtClean="0"/>
          </a:p>
          <a:p>
            <a:pPr lvl="0" fontAlgn="base"/>
            <a:r>
              <a:rPr lang="es-AR" sz="2000" dirty="0" smtClean="0"/>
              <a:t>Obras </a:t>
            </a:r>
            <a:r>
              <a:rPr lang="es-AR" sz="2000" dirty="0"/>
              <a:t>finalizadas y no declaradas</a:t>
            </a:r>
          </a:p>
          <a:p>
            <a:pPr lvl="0" fontAlgn="base"/>
            <a:r>
              <a:rPr lang="es-AR" sz="2000" dirty="0"/>
              <a:t>Inconsistencia en datos catastrales</a:t>
            </a:r>
          </a:p>
          <a:p>
            <a:pPr lvl="0" fontAlgn="base"/>
            <a:r>
              <a:rPr lang="es-AR" sz="2000" dirty="0"/>
              <a:t>Unificaciones tributarias no </a:t>
            </a:r>
            <a:endParaRPr lang="es-AR" sz="2000" dirty="0" smtClean="0"/>
          </a:p>
          <a:p>
            <a:pPr lvl="0" fontAlgn="base">
              <a:buNone/>
            </a:pPr>
            <a:r>
              <a:rPr lang="es-AR" sz="2000" dirty="0" smtClean="0"/>
              <a:t>      reflejadas </a:t>
            </a:r>
            <a:r>
              <a:rPr lang="es-AR" sz="2000" dirty="0"/>
              <a:t>en la base municipal</a:t>
            </a:r>
          </a:p>
          <a:p>
            <a:pPr lvl="0" fontAlgn="base"/>
            <a:r>
              <a:rPr lang="es-AR" sz="2000" dirty="0"/>
              <a:t>Inconsistencia y dispersión </a:t>
            </a:r>
            <a:r>
              <a:rPr lang="es-AR" sz="2000" dirty="0" err="1" smtClean="0"/>
              <a:t>inf</a:t>
            </a:r>
            <a:r>
              <a:rPr lang="es-AR" sz="2000" dirty="0" smtClean="0"/>
              <a:t>. industrias</a:t>
            </a:r>
            <a:endParaRPr lang="es-AR" sz="2000" dirty="0"/>
          </a:p>
          <a:p>
            <a:pPr lvl="0" fontAlgn="base"/>
            <a:r>
              <a:rPr lang="es-AR" sz="2000" dirty="0"/>
              <a:t>Inconsistencia y dispersión </a:t>
            </a:r>
            <a:r>
              <a:rPr lang="es-AR" sz="2000" dirty="0" err="1" smtClean="0"/>
              <a:t>inf</a:t>
            </a:r>
            <a:r>
              <a:rPr lang="es-AR" sz="2000" dirty="0" smtClean="0"/>
              <a:t>. comercios</a:t>
            </a:r>
            <a:endParaRPr lang="es-AR" sz="2000" dirty="0"/>
          </a:p>
          <a:p>
            <a:pPr lvl="0" fontAlgn="base"/>
            <a:r>
              <a:rPr lang="es-AR" sz="2000" dirty="0"/>
              <a:t>Duplicidad de tributos en unidades </a:t>
            </a:r>
            <a:endParaRPr lang="es-AR" sz="2000" dirty="0" smtClean="0"/>
          </a:p>
          <a:p>
            <a:pPr lvl="0" fontAlgn="base">
              <a:buNone/>
            </a:pPr>
            <a:r>
              <a:rPr lang="es-AR" sz="2000" dirty="0" smtClean="0"/>
              <a:t>       parcelarias </a:t>
            </a:r>
            <a:r>
              <a:rPr lang="es-AR" sz="2000" dirty="0"/>
              <a:t>no subdivididas en </a:t>
            </a:r>
            <a:r>
              <a:rPr lang="es-AR" sz="2000" dirty="0" smtClean="0"/>
              <a:t>PH</a:t>
            </a:r>
            <a:endParaRPr lang="es-AR" sz="2000" dirty="0"/>
          </a:p>
          <a:p>
            <a:pPr fontAlgn="base"/>
            <a:endParaRPr lang="es-AR" sz="2000" dirty="0" smtClean="0"/>
          </a:p>
          <a:p>
            <a:pPr fontAlgn="base"/>
            <a:endParaRPr lang="es-AR" sz="2000" dirty="0"/>
          </a:p>
          <a:p>
            <a:endParaRPr lang="es-AR" sz="2000" dirty="0"/>
          </a:p>
        </p:txBody>
      </p:sp>
      <p:grpSp>
        <p:nvGrpSpPr>
          <p:cNvPr id="9" name="Group 36"/>
          <p:cNvGrpSpPr>
            <a:grpSpLocks/>
          </p:cNvGrpSpPr>
          <p:nvPr/>
        </p:nvGrpSpPr>
        <p:grpSpPr bwMode="auto">
          <a:xfrm>
            <a:off x="0" y="44624"/>
            <a:ext cx="9163050" cy="449263"/>
            <a:chOff x="76" y="1165"/>
            <a:chExt cx="6486" cy="391"/>
          </a:xfrm>
        </p:grpSpPr>
        <p:grpSp>
          <p:nvGrpSpPr>
            <p:cNvPr id="10" name="Group 30"/>
            <p:cNvGrpSpPr>
              <a:grpSpLocks/>
            </p:cNvGrpSpPr>
            <p:nvPr/>
          </p:nvGrpSpPr>
          <p:grpSpPr bwMode="auto">
            <a:xfrm>
              <a:off x="76" y="1165"/>
              <a:ext cx="2248" cy="391"/>
              <a:chOff x="2374" y="1129"/>
              <a:chExt cx="2248" cy="391"/>
            </a:xfrm>
          </p:grpSpPr>
          <p:pic>
            <p:nvPicPr>
              <p:cNvPr id="16" name="Picture 25" descr="Perfil Ciudad"/>
              <p:cNvPicPr>
                <a:picLocks noChangeAspect="1" noChangeArrowheads="1"/>
              </p:cNvPicPr>
              <p:nvPr/>
            </p:nvPicPr>
            <p:blipFill>
              <a:blip r:embed="rId2" cstate="print">
                <a:clrChange>
                  <a:clrFrom>
                    <a:srgbClr val="FBFBFB"/>
                  </a:clrFrom>
                  <a:clrTo>
                    <a:srgbClr val="FBFBFB">
                      <a:alpha val="0"/>
                    </a:srgbClr>
                  </a:clrTo>
                </a:clrChange>
              </a:blip>
              <a:srcRect l="6920" t="26656" r="4498" b="27701"/>
              <a:stretch>
                <a:fillRect/>
              </a:stretch>
            </p:blipFill>
            <p:spPr bwMode="auto">
              <a:xfrm>
                <a:off x="2374" y="1131"/>
                <a:ext cx="1140" cy="389"/>
              </a:xfrm>
              <a:prstGeom prst="rect">
                <a:avLst/>
              </a:prstGeom>
              <a:noFill/>
              <a:ln w="9525">
                <a:noFill/>
                <a:miter lim="800000"/>
                <a:headEnd/>
                <a:tailEnd/>
              </a:ln>
            </p:spPr>
          </p:pic>
          <p:pic>
            <p:nvPicPr>
              <p:cNvPr id="17" name="Picture 26"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506" y="1129"/>
                <a:ext cx="1116" cy="389"/>
              </a:xfrm>
              <a:prstGeom prst="rect">
                <a:avLst/>
              </a:prstGeom>
              <a:noFill/>
              <a:ln w="9525">
                <a:noFill/>
                <a:miter lim="800000"/>
                <a:headEnd/>
                <a:tailEnd/>
              </a:ln>
            </p:spPr>
          </p:pic>
        </p:grpSp>
        <p:pic>
          <p:nvPicPr>
            <p:cNvPr id="12" name="Picture 32"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2312" y="1167"/>
              <a:ext cx="1056" cy="389"/>
            </a:xfrm>
            <a:prstGeom prst="rect">
              <a:avLst/>
            </a:prstGeom>
            <a:noFill/>
            <a:ln w="9525">
              <a:noFill/>
              <a:miter lim="800000"/>
              <a:headEnd/>
              <a:tailEnd/>
            </a:ln>
          </p:spPr>
        </p:pic>
        <p:pic>
          <p:nvPicPr>
            <p:cNvPr id="13" name="Picture 33"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3354" y="1167"/>
              <a:ext cx="1116" cy="389"/>
            </a:xfrm>
            <a:prstGeom prst="rect">
              <a:avLst/>
            </a:prstGeom>
            <a:noFill/>
            <a:ln w="9525">
              <a:noFill/>
              <a:miter lim="800000"/>
              <a:headEnd/>
              <a:tailEnd/>
            </a:ln>
          </p:spPr>
        </p:pic>
        <p:pic>
          <p:nvPicPr>
            <p:cNvPr id="14" name="Picture 34" descr="Perfil Ciudad"/>
            <p:cNvPicPr>
              <a:picLocks noChangeAspect="1" noChangeArrowheads="1"/>
            </p:cNvPicPr>
            <p:nvPr/>
          </p:nvPicPr>
          <p:blipFill>
            <a:blip r:embed="rId2" cstate="print">
              <a:clrChange>
                <a:clrFrom>
                  <a:srgbClr val="FBFBFB"/>
                </a:clrFrom>
                <a:clrTo>
                  <a:srgbClr val="FBFBFB">
                    <a:alpha val="0"/>
                  </a:srgbClr>
                </a:clrTo>
              </a:clrChange>
            </a:blip>
            <a:srcRect l="13448" t="26656" r="4498" b="27701"/>
            <a:stretch>
              <a:fillRect/>
            </a:stretch>
          </p:blipFill>
          <p:spPr bwMode="auto">
            <a:xfrm>
              <a:off x="4404" y="1167"/>
              <a:ext cx="1056" cy="389"/>
            </a:xfrm>
            <a:prstGeom prst="rect">
              <a:avLst/>
            </a:prstGeom>
            <a:noFill/>
            <a:ln w="9525">
              <a:noFill/>
              <a:miter lim="800000"/>
              <a:headEnd/>
              <a:tailEnd/>
            </a:ln>
          </p:spPr>
        </p:pic>
        <p:pic>
          <p:nvPicPr>
            <p:cNvPr id="15" name="Picture 35" descr="Perfil Ciudad"/>
            <p:cNvPicPr>
              <a:picLocks noChangeAspect="1" noChangeArrowheads="1"/>
            </p:cNvPicPr>
            <p:nvPr/>
          </p:nvPicPr>
          <p:blipFill>
            <a:blip r:embed="rId2" cstate="print">
              <a:clrChange>
                <a:clrFrom>
                  <a:srgbClr val="FBFBFB"/>
                </a:clrFrom>
                <a:clrTo>
                  <a:srgbClr val="FBFBFB">
                    <a:alpha val="0"/>
                  </a:srgbClr>
                </a:clrTo>
              </a:clrChange>
            </a:blip>
            <a:srcRect l="8784" t="26656" r="4498" b="27701"/>
            <a:stretch>
              <a:fillRect/>
            </a:stretch>
          </p:blipFill>
          <p:spPr bwMode="auto">
            <a:xfrm>
              <a:off x="5446" y="1167"/>
              <a:ext cx="1116" cy="389"/>
            </a:xfrm>
            <a:prstGeom prst="rect">
              <a:avLst/>
            </a:prstGeom>
            <a:noFill/>
            <a:ln w="9525">
              <a:noFill/>
              <a:miter lim="800000"/>
              <a:headEnd/>
              <a:tailEnd/>
            </a:ln>
          </p:spPr>
        </p:pic>
      </p:grpSp>
      <p:pic>
        <p:nvPicPr>
          <p:cNvPr id="23" name="22 Imagen" descr="plantilla_presentaciones_X_jornadas__Idera_Mendoza.jpg"/>
          <p:cNvPicPr>
            <a:picLocks noChangeAspect="1"/>
          </p:cNvPicPr>
          <p:nvPr/>
        </p:nvPicPr>
        <p:blipFill>
          <a:blip r:embed="rId3" cstate="print"/>
          <a:srcRect t="81548"/>
          <a:stretch>
            <a:fillRect/>
          </a:stretch>
        </p:blipFill>
        <p:spPr>
          <a:xfrm>
            <a:off x="0" y="5668558"/>
            <a:ext cx="9144000" cy="1189442"/>
          </a:xfrm>
          <a:prstGeom prst="rect">
            <a:avLst/>
          </a:prstGeom>
        </p:spPr>
      </p:pic>
      <p:pic>
        <p:nvPicPr>
          <p:cNvPr id="24" name="36 Imagen" descr="Dem2.png"/>
          <p:cNvPicPr>
            <a:picLocks noChangeAspect="1"/>
          </p:cNvPicPr>
          <p:nvPr/>
        </p:nvPicPr>
        <p:blipFill>
          <a:blip r:embed="rId4" cstate="print">
            <a:clrChange>
              <a:clrFrom>
                <a:srgbClr val="FFFFFF"/>
              </a:clrFrom>
              <a:clrTo>
                <a:srgbClr val="FFFFFF">
                  <a:alpha val="0"/>
                </a:srgbClr>
              </a:clrTo>
            </a:clrChange>
            <a:lum bright="-10000"/>
          </a:blip>
          <a:srcRect l="9006" t="21281" r="12228" b="16222"/>
          <a:stretch>
            <a:fillRect/>
          </a:stretch>
        </p:blipFill>
        <p:spPr bwMode="auto">
          <a:xfrm>
            <a:off x="5040560" y="1052736"/>
            <a:ext cx="3995936" cy="44902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2000"/>
                                        <p:tgtEl>
                                          <p:spTgt spid="11">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2000"/>
                                        <p:tgtEl>
                                          <p:spTgt spid="11">
                                            <p:txEl>
                                              <p:pRg st="2" end="2"/>
                                            </p:txEl>
                                          </p:spTgt>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fade">
                                      <p:cBhvr>
                                        <p:cTn id="23" dur="2000"/>
                                        <p:tgtEl>
                                          <p:spTgt spid="11">
                                            <p:txEl>
                                              <p:pRg st="3" end="3"/>
                                            </p:txEl>
                                          </p:spTgt>
                                        </p:tgtEl>
                                      </p:cBhvr>
                                    </p:animEffect>
                                  </p:childTnLst>
                                </p:cTn>
                              </p:par>
                            </p:childTnLst>
                          </p:cTn>
                        </p:par>
                        <p:par>
                          <p:cTn id="24" fill="hold">
                            <p:stCondLst>
                              <p:cond delay="8500"/>
                            </p:stCondLst>
                            <p:childTnLst>
                              <p:par>
                                <p:cTn id="25" presetID="10" presetClass="entr" presetSubtype="0" fill="hold" grpId="0"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2000"/>
                                        <p:tgtEl>
                                          <p:spTgt spid="11">
                                            <p:txEl>
                                              <p:pRg st="4" end="4"/>
                                            </p:txEl>
                                          </p:spTgt>
                                        </p:tgtEl>
                                      </p:cBhvr>
                                    </p:animEffect>
                                  </p:childTnLst>
                                </p:cTn>
                              </p:par>
                            </p:childTnLst>
                          </p:cTn>
                        </p:par>
                        <p:par>
                          <p:cTn id="28" fill="hold">
                            <p:stCondLst>
                              <p:cond delay="10500"/>
                            </p:stCondLst>
                            <p:childTnLst>
                              <p:par>
                                <p:cTn id="29" presetID="10" presetClass="entr" presetSubtype="0" fill="hold" grpId="0"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2000"/>
                                        <p:tgtEl>
                                          <p:spTgt spid="11">
                                            <p:txEl>
                                              <p:pRg st="5" end="5"/>
                                            </p:txEl>
                                          </p:spTgt>
                                        </p:tgtEl>
                                      </p:cBhvr>
                                    </p:animEffect>
                                  </p:childTnLst>
                                </p:cTn>
                              </p:par>
                            </p:childTnLst>
                          </p:cTn>
                        </p:par>
                        <p:par>
                          <p:cTn id="32" fill="hold">
                            <p:stCondLst>
                              <p:cond delay="12500"/>
                            </p:stCondLst>
                            <p:childTnLst>
                              <p:par>
                                <p:cTn id="33" presetID="10" presetClass="entr" presetSubtype="0" fill="hold" grpId="0"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2000"/>
                                        <p:tgtEl>
                                          <p:spTgt spid="11">
                                            <p:txEl>
                                              <p:pRg st="6" end="6"/>
                                            </p:txEl>
                                          </p:spTgt>
                                        </p:tgtEl>
                                      </p:cBhvr>
                                    </p:animEffect>
                                  </p:childTnLst>
                                </p:cTn>
                              </p:par>
                            </p:childTnLst>
                          </p:cTn>
                        </p:par>
                        <p:par>
                          <p:cTn id="36" fill="hold">
                            <p:stCondLst>
                              <p:cond delay="14500"/>
                            </p:stCondLst>
                            <p:childTnLst>
                              <p:par>
                                <p:cTn id="37" presetID="10" presetClass="entr" presetSubtype="0" fill="hold" grpId="0" nodeType="after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animEffect transition="in" filter="fade">
                                      <p:cBhvr>
                                        <p:cTn id="39" dur="2000"/>
                                        <p:tgtEl>
                                          <p:spTgt spid="11">
                                            <p:txEl>
                                              <p:pRg st="7" end="7"/>
                                            </p:txEl>
                                          </p:spTgt>
                                        </p:tgtEl>
                                      </p:cBhvr>
                                    </p:animEffect>
                                  </p:childTnLst>
                                </p:cTn>
                              </p:par>
                            </p:childTnLst>
                          </p:cTn>
                        </p:par>
                        <p:par>
                          <p:cTn id="40" fill="hold">
                            <p:stCondLst>
                              <p:cond delay="16500"/>
                            </p:stCondLst>
                            <p:childTnLst>
                              <p:par>
                                <p:cTn id="41" presetID="10" presetClass="entr" presetSubtype="0" fill="hold" grpId="0" nodeType="afterEffect">
                                  <p:stCondLst>
                                    <p:cond delay="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2000"/>
                                        <p:tgtEl>
                                          <p:spTgt spid="11">
                                            <p:txEl>
                                              <p:pRg st="8" end="8"/>
                                            </p:txEl>
                                          </p:spTgt>
                                        </p:tgtEl>
                                      </p:cBhvr>
                                    </p:animEffect>
                                  </p:childTnLst>
                                </p:cTn>
                              </p:par>
                            </p:childTnLst>
                          </p:cTn>
                        </p:par>
                        <p:par>
                          <p:cTn id="44" fill="hold">
                            <p:stCondLst>
                              <p:cond delay="18500"/>
                            </p:stCondLst>
                            <p:childTnLst>
                              <p:par>
                                <p:cTn id="45" presetID="10" presetClass="entr" presetSubtype="0" fill="hold" grpId="0" nodeType="afterEffect">
                                  <p:stCondLst>
                                    <p:cond delay="0"/>
                                  </p:stCondLst>
                                  <p:childTnLst>
                                    <p:set>
                                      <p:cBhvr>
                                        <p:cTn id="46" dur="1" fill="hold">
                                          <p:stCondLst>
                                            <p:cond delay="0"/>
                                          </p:stCondLst>
                                        </p:cTn>
                                        <p:tgtEl>
                                          <p:spTgt spid="11">
                                            <p:txEl>
                                              <p:pRg st="9" end="9"/>
                                            </p:txEl>
                                          </p:spTgt>
                                        </p:tgtEl>
                                        <p:attrNameLst>
                                          <p:attrName>style.visibility</p:attrName>
                                        </p:attrNameLst>
                                      </p:cBhvr>
                                      <p:to>
                                        <p:strVal val="visible"/>
                                      </p:to>
                                    </p:set>
                                    <p:animEffect transition="in" filter="fade">
                                      <p:cBhvr>
                                        <p:cTn id="47" dur="20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707</Words>
  <Application>Microsoft Office PowerPoint</Application>
  <PresentationFormat>Presentación en pantalla (4:3)</PresentationFormat>
  <Paragraphs>84</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GeoSIUC Lanús:  Desarrollo de la IDE Municipal</vt:lpstr>
      <vt:lpstr>MUNICIPIO DE LANÚS PROVINCIA DE BUENOS AIRES</vt:lpstr>
      <vt:lpstr>DIFICULTADES  INICIALES</vt:lpstr>
      <vt:lpstr>PRIMEROS PASOS DEL SIG EN  LANÚS</vt:lpstr>
      <vt:lpstr>PRIMEROS CONVENIOS E INTERCAMBIOS DE INFORMACION</vt:lpstr>
      <vt:lpstr>SOFTWARE LIBRE</vt:lpstr>
      <vt:lpstr>REUNIONES DE TRABAJO/ EXPOSICIONES</vt:lpstr>
      <vt:lpstr>ADQUISICION DE HERRAMIENTAS/ CAPACITACION</vt:lpstr>
      <vt:lpstr>PRIMEROS ANALISIS DE INFORMACION</vt:lpstr>
      <vt:lpstr>PLANCHETAS CATASTRALES</vt:lpstr>
      <vt:lpstr>CONOCIMIENTO DE IDERA</vt:lpstr>
      <vt:lpstr>NODO IDE MUNICIPAL: HACIA UN NUEVO PARADIGMA</vt:lpstr>
      <vt:lpstr>GEOSIUC</vt:lpstr>
      <vt:lpstr>TAREAS EN PROCESO</vt:lpstr>
      <vt:lpstr>CONCLUSIONES</vt:lpstr>
      <vt:lpstr>Muchas Gracias!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GeoSIUC Lanús: Desarrollo de la IDE Municipal</dc:title>
  <dc:creator>Lorenzo Martin Diaz</dc:creator>
  <cp:lastModifiedBy>01</cp:lastModifiedBy>
  <cp:revision>69</cp:revision>
  <dcterms:created xsi:type="dcterms:W3CDTF">2015-05-06T02:31:17Z</dcterms:created>
  <dcterms:modified xsi:type="dcterms:W3CDTF">2015-05-13T20:13:03Z</dcterms:modified>
</cp:coreProperties>
</file>