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3" r:id="rId6"/>
    <p:sldId id="261" r:id="rId7"/>
    <p:sldId id="258" r:id="rId8"/>
    <p:sldId id="264" r:id="rId9"/>
    <p:sldId id="262" r:id="rId10"/>
    <p:sldId id="267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39B2-5011-4A69-921F-9A26D3A17A83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3497-D34B-4575-9D5B-C2CA9CC347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87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39B2-5011-4A69-921F-9A26D3A17A83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3497-D34B-4575-9D5B-C2CA9CC347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437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39B2-5011-4A69-921F-9A26D3A17A83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3497-D34B-4575-9D5B-C2CA9CC347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488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39B2-5011-4A69-921F-9A26D3A17A83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3497-D34B-4575-9D5B-C2CA9CC347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917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39B2-5011-4A69-921F-9A26D3A17A83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3497-D34B-4575-9D5B-C2CA9CC347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55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39B2-5011-4A69-921F-9A26D3A17A83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3497-D34B-4575-9D5B-C2CA9CC347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109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39B2-5011-4A69-921F-9A26D3A17A83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3497-D34B-4575-9D5B-C2CA9CC347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8797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39B2-5011-4A69-921F-9A26D3A17A83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3497-D34B-4575-9D5B-C2CA9CC347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650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39B2-5011-4A69-921F-9A26D3A17A83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3497-D34B-4575-9D5B-C2CA9CC347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6106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39B2-5011-4A69-921F-9A26D3A17A83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3497-D34B-4575-9D5B-C2CA9CC347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605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39B2-5011-4A69-921F-9A26D3A17A83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E3497-D34B-4575-9D5B-C2CA9CC347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21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C39B2-5011-4A69-921F-9A26D3A17A83}" type="datetimeFigureOut">
              <a:rPr lang="es-AR" smtClean="0"/>
              <a:t>15/05/2015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E3497-D34B-4575-9D5B-C2CA9CC3478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440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 AMETHYST\PERSONALES\PUBLICACIONES\PUBLICACION IDERA 2015\CIRCULARES\planti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Construcción </a:t>
            </a:r>
            <a:r>
              <a:rPr lang="es-A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esquema de Metadatos </a:t>
            </a:r>
            <a:r>
              <a:rPr lang="es-A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en el marco del Servicio de Información Raster del Ministerio </a:t>
            </a:r>
            <a:r>
              <a:rPr lang="es-A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de </a:t>
            </a:r>
            <a:r>
              <a:rPr lang="es-AR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Agricultura Ganadería y Pesca de la </a:t>
            </a:r>
            <a:r>
              <a:rPr lang="es-A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Nación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" y="3010307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SIRMin</a:t>
            </a:r>
            <a:endParaRPr lang="es-AR" sz="6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aramond-Bold" panose="0202E200000000000000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-12093" y="4257541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 smtClean="0"/>
              <a:t>Lic. David Schomwandt, Lic. Nora Lucioni, Emilio Amarillo, Rocio Impaglione, Leandro Tullio</a:t>
            </a:r>
          </a:p>
          <a:p>
            <a:pPr algn="ctr"/>
            <a:r>
              <a:rPr lang="es-ES" sz="2200" dirty="0" smtClean="0"/>
              <a:t> </a:t>
            </a:r>
          </a:p>
          <a:p>
            <a:pPr algn="ctr"/>
            <a:r>
              <a:rPr lang="es-AR" sz="1600" dirty="0" smtClean="0"/>
              <a:t>Sistema </a:t>
            </a:r>
            <a:r>
              <a:rPr lang="es-AR" sz="1600" dirty="0"/>
              <a:t>Integrado de Información Agropecuaria (SIIA), Ministerio de Agricultura Ganadería y Pesca de la Nación Argentina. Av. Paseo Colón 982, </a:t>
            </a:r>
            <a:r>
              <a:rPr lang="es-AR" sz="1600" dirty="0" err="1"/>
              <a:t>Ofc</a:t>
            </a:r>
            <a:r>
              <a:rPr lang="es-AR" sz="1600" dirty="0"/>
              <a:t>. 142 </a:t>
            </a:r>
            <a:r>
              <a:rPr lang="es-AR" sz="1600" dirty="0" err="1"/>
              <a:t>CABA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6388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 AMETHYST\PERSONALES\PUBLICACIONES\PUBLICACION IDERA 2015\CIRCULARES\planti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6206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 smtClean="0">
                <a:latin typeface="AGaramond-Bold" panose="0202E200000000000000" pitchFamily="18" charset="0"/>
              </a:rPr>
              <a:t>EJEMPLO DE TIPO DE INFORMACIÓN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0" y="1287975"/>
            <a:ext cx="4932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&lt;</a:t>
            </a:r>
            <a:r>
              <a:rPr lang="es-AR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Acquisition</a:t>
            </a:r>
            <a:r>
              <a:rPr lang="es-A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 </a:t>
            </a:r>
            <a:r>
              <a:rPr lang="es-AR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Information</a:t>
            </a:r>
            <a:r>
              <a:rPr lang="es-A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&gt;</a:t>
            </a:r>
            <a:endParaRPr lang="es-AR" sz="1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aramond-Bold" panose="0202E200000000000000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4" r="31648"/>
          <a:stretch/>
        </p:blipFill>
        <p:spPr bwMode="auto">
          <a:xfrm>
            <a:off x="467544" y="3429000"/>
            <a:ext cx="3744416" cy="225700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412" y="1287975"/>
            <a:ext cx="4513092" cy="447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1872750"/>
            <a:ext cx="9108494" cy="921346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05463"/>
            <a:ext cx="3217540" cy="437585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9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 AMETHYST\PERSONALES\PUBLICACIONES\PUBLICACION IDERA 2015\CIRCULARES\planti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12968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07504" y="4163596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AUTOMATIZACIÓN DEL</a:t>
            </a:r>
          </a:p>
          <a:p>
            <a:pPr algn="just"/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PROCESO DE </a:t>
            </a:r>
          </a:p>
          <a:p>
            <a:pPr algn="just"/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CONSTRUCCIÓN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07504" y="476672"/>
            <a:ext cx="4283224" cy="646331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 w="25400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AR"/>
            </a:defPPr>
            <a:lvl1pPr algn="ctr">
              <a:defRPr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AR" dirty="0"/>
              <a:t>INGRESO DE DATOS y </a:t>
            </a:r>
          </a:p>
          <a:p>
            <a:r>
              <a:rPr lang="es-AR" dirty="0"/>
              <a:t>ALMACENAMIENTO DE DATOS ORIGINALES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251520" y="3578015"/>
            <a:ext cx="3175869" cy="369332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 w="25400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AR"/>
            </a:defPPr>
            <a:lvl1pPr algn="ctr">
              <a:defRPr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AR" dirty="0"/>
              <a:t>DEFINICIÓN DE PLANTILLA XML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483768" y="1268760"/>
            <a:ext cx="1856662" cy="646331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 w="25400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AR"/>
            </a:defPPr>
            <a:lvl1pPr algn="ctr">
              <a:defRPr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AR" dirty="0"/>
              <a:t>MOTOR DE</a:t>
            </a:r>
          </a:p>
          <a:p>
            <a:r>
              <a:rPr lang="es-AR" dirty="0"/>
              <a:t>PROCESAMIENTO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756174" y="500183"/>
            <a:ext cx="3280322" cy="369332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 w="25400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AR"/>
            </a:defPPr>
            <a:lvl1pPr algn="ctr">
              <a:defRPr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AR" dirty="0"/>
              <a:t>CREACIÓN Y ALMACENAMIENTO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7289414" y="3717032"/>
            <a:ext cx="1675074" cy="1477328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 w="25400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s-A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PUBLICACIÓN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AUTOMÁTICA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ASOCIACIÓN 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</a:t>
            </a:r>
            <a:r>
              <a:rPr lang="es-AR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GEOPORTAL</a:t>
            </a:r>
            <a:r>
              <a:rPr lang="es-A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A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SIRMin </a:t>
            </a:r>
            <a:endParaRPr lang="es-AR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83768" y="2636912"/>
            <a:ext cx="1906960" cy="369332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 w="25400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AR"/>
            </a:defPPr>
            <a:lvl1pPr algn="ctr">
              <a:defRPr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AR" dirty="0" smtClean="0"/>
              <a:t>Script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2680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 AMETHYST\PERSONALES\PUBLICACIONES\PUBLICACION IDERA 2015\CIRCULARES\planti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5" r="25908"/>
          <a:stretch/>
        </p:blipFill>
        <p:spPr bwMode="auto">
          <a:xfrm>
            <a:off x="1471013" y="664050"/>
            <a:ext cx="6201973" cy="508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20712" y="170080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AR" sz="3200" dirty="0" smtClean="0">
                <a:latin typeface="AGaramond-Bold" panose="0202E200000000000000" pitchFamily="18" charset="0"/>
              </a:rPr>
              <a:t>PRIMEROS RESULTADOS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2" t="73523" r="31831" b="-1"/>
          <a:stretch/>
        </p:blipFill>
        <p:spPr bwMode="auto">
          <a:xfrm>
            <a:off x="971600" y="2903830"/>
            <a:ext cx="7468883" cy="26134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5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 AMETHYST\PERSONALES\PUBLICACIONES\PUBLICACION IDERA 2015\CIRCULARES\planti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92696"/>
            <a:ext cx="906795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5420" y="49411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AR" sz="3200" dirty="0" smtClean="0">
                <a:latin typeface="AGaramond-Bold" panose="0202E200000000000000" pitchFamily="18" charset="0"/>
              </a:rPr>
              <a:t>PRIMEROS RESULTADOS </a:t>
            </a:r>
          </a:p>
        </p:txBody>
      </p:sp>
    </p:spTree>
    <p:extLst>
      <p:ext uri="{BB962C8B-B14F-4D97-AF65-F5344CB8AC3E}">
        <p14:creationId xmlns:p14="http://schemas.microsoft.com/office/powerpoint/2010/main" val="200239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 AMETHYST\PERSONALES\PUBLICACIONES\PUBLICACION IDERA 2015\CIRCULARES\planti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-5420" y="49411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3200" dirty="0" smtClean="0">
                <a:latin typeface="AGaramond-Bold" panose="0202E200000000000000" pitchFamily="18" charset="0"/>
              </a:rPr>
              <a:t>Base de datos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1728192" cy="1845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860938" y="2702675"/>
            <a:ext cx="1517468" cy="369332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 w="25400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AR"/>
            </a:defPPr>
            <a:lvl1pPr algn="ctr">
              <a:defRPr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AR" dirty="0" smtClean="0"/>
              <a:t>Base de datos</a:t>
            </a:r>
            <a:endParaRPr lang="es-A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11440"/>
            <a:ext cx="4519193" cy="200964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548680"/>
            <a:ext cx="3262831" cy="162655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6844677" y="826848"/>
            <a:ext cx="1148584" cy="646331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 w="25400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AR"/>
            </a:defPPr>
            <a:lvl1pPr algn="ctr">
              <a:defRPr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AR" dirty="0" smtClean="0"/>
              <a:t>Visor </a:t>
            </a:r>
          </a:p>
          <a:p>
            <a:r>
              <a:rPr lang="es-AR" dirty="0" err="1" smtClean="0"/>
              <a:t>Geoportal</a:t>
            </a:r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770332" y="2591238"/>
            <a:ext cx="1232645" cy="369332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 w="25400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AR"/>
            </a:defPPr>
            <a:lvl1pPr algn="ctr">
              <a:defRPr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AR" dirty="0" smtClean="0"/>
              <a:t>Metadatos</a:t>
            </a:r>
            <a:endParaRPr lang="es-A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9" t="27820" r="25909"/>
          <a:stretch/>
        </p:blipFill>
        <p:spPr bwMode="auto">
          <a:xfrm>
            <a:off x="3190957" y="3645024"/>
            <a:ext cx="2926815" cy="204847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6516216" y="4693955"/>
            <a:ext cx="2120196" cy="646331"/>
          </a:xfrm>
          <a:prstGeom prst="rect">
            <a:avLst/>
          </a:prstGeom>
          <a:solidFill>
            <a:schemeClr val="tx1">
              <a:lumMod val="75000"/>
              <a:lumOff val="25000"/>
              <a:alpha val="85000"/>
            </a:schemeClr>
          </a:solidFill>
          <a:ln w="25400">
            <a:solidFill>
              <a:srgbClr val="FFFF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s-AR"/>
            </a:defPPr>
            <a:lvl1pPr algn="ctr">
              <a:defRPr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AR" dirty="0" smtClean="0"/>
              <a:t>Motor de búsqueda </a:t>
            </a:r>
          </a:p>
          <a:p>
            <a:r>
              <a:rPr lang="es-AR" dirty="0" smtClean="0"/>
              <a:t>de metadatos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950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 AMETHYST\PERSONALES\PUBLICACIONES\PUBLICACION IDERA 2015\CIRCULARES\planti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79512" y="476672"/>
            <a:ext cx="8784976" cy="584775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AR" sz="3200" dirty="0" smtClean="0">
                <a:latin typeface="AGaramond-Bold" panose="0202E200000000000000" pitchFamily="18" charset="0"/>
              </a:rPr>
              <a:t>Análisis de la norma ISO19115-2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9512" y="1188041"/>
            <a:ext cx="8784976" cy="584775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AR"/>
            </a:defPPr>
            <a:lvl1pPr marL="457200" indent="-457200" algn="just">
              <a:buFont typeface="Arial" panose="020B0604020202020204" pitchFamily="34" charset="0"/>
              <a:buChar char="•"/>
              <a:defRPr sz="3200">
                <a:latin typeface="AGaramond-Bold" panose="0202E200000000000000" pitchFamily="18" charset="0"/>
              </a:defRPr>
            </a:lvl1pPr>
          </a:lstStyle>
          <a:p>
            <a:r>
              <a:rPr lang="es-AR" dirty="0"/>
              <a:t>Estudio del esquema para la norma ISO19139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79511" y="2495798"/>
            <a:ext cx="8784978" cy="1077218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AR"/>
            </a:defPPr>
            <a:lvl1pPr marL="457200" indent="-457200" algn="just">
              <a:buFont typeface="Arial" panose="020B0604020202020204" pitchFamily="34" charset="0"/>
              <a:buChar char="•"/>
              <a:defRPr sz="3200">
                <a:latin typeface="AGaramond-Bold" panose="0202E200000000000000" pitchFamily="18" charset="0"/>
              </a:defRPr>
            </a:lvl1pPr>
          </a:lstStyle>
          <a:p>
            <a:r>
              <a:rPr lang="es-AR" dirty="0"/>
              <a:t>Construcción de esquema de metadatos basada en la estructura de la norma ISO19115-2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9512" y="3575918"/>
            <a:ext cx="8784978" cy="1077218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AR"/>
            </a:defPPr>
            <a:lvl1pPr marL="457200" indent="-457200" algn="just">
              <a:buFont typeface="Arial" panose="020B0604020202020204" pitchFamily="34" charset="0"/>
              <a:buChar char="•"/>
              <a:defRPr sz="3200">
                <a:latin typeface="AGaramond-Bold" panose="0202E200000000000000" pitchFamily="18" charset="0"/>
              </a:defRPr>
            </a:lvl1pPr>
          </a:lstStyle>
          <a:p>
            <a:r>
              <a:rPr lang="es-AR" dirty="0"/>
              <a:t>Construcción de protocolo para la sistematización de la carga de datos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79511" y="4728046"/>
            <a:ext cx="8784979" cy="1077218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AR"/>
            </a:defPPr>
            <a:lvl1pPr marL="457200" indent="-457200" algn="just">
              <a:buFont typeface="Arial" panose="020B0604020202020204" pitchFamily="34" charset="0"/>
              <a:buChar char="•"/>
              <a:defRPr sz="3200">
                <a:latin typeface="AGaramond-Bold" panose="0202E200000000000000" pitchFamily="18" charset="0"/>
              </a:defRPr>
            </a:lvl1pPr>
          </a:lstStyle>
          <a:p>
            <a:r>
              <a:rPr lang="es-AR" dirty="0"/>
              <a:t>Automatización para el proceso de creación de metadatos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79511" y="1836113"/>
            <a:ext cx="8784977" cy="584775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AR"/>
            </a:defPPr>
            <a:lvl1pPr marL="457200" indent="-457200" algn="just">
              <a:buFont typeface="Arial" panose="020B0604020202020204" pitchFamily="34" charset="0"/>
              <a:buChar char="•"/>
              <a:defRPr sz="3200">
                <a:latin typeface="AGaramond-Bold" panose="0202E200000000000000" pitchFamily="18" charset="0"/>
              </a:defRPr>
            </a:lvl1pPr>
          </a:lstStyle>
          <a:p>
            <a:r>
              <a:rPr lang="es-AR" dirty="0"/>
              <a:t>Estudio del esquema </a:t>
            </a:r>
            <a:r>
              <a:rPr lang="es-AR" dirty="0" err="1"/>
              <a:t>USDA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08199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 AMETHYST\PERSONALES\PUBLICACIONES\PUBLICACION IDERA 2015\CIRCULARES\planti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AR" sz="3200" dirty="0" smtClean="0">
                <a:latin typeface="AGaramond-Bold" panose="0202E200000000000000" pitchFamily="18" charset="0"/>
              </a:rPr>
              <a:t>Estudio de la norma ISO19115-2 </a:t>
            </a:r>
            <a:r>
              <a:rPr lang="es-AR" sz="2000" b="1" i="1" dirty="0" smtClean="0">
                <a:latin typeface="AGaramond-Bold" panose="0202E200000000000000" pitchFamily="18" charset="0"/>
              </a:rPr>
              <a:t>(puntos más relevantes)</a:t>
            </a:r>
            <a:r>
              <a:rPr lang="es-AR" sz="3200" dirty="0" smtClean="0">
                <a:latin typeface="AGaramond-Bold" panose="0202E200000000000000" pitchFamily="18" charset="0"/>
              </a:rPr>
              <a:t>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79512" y="1685037"/>
            <a:ext cx="8856984" cy="1246495"/>
          </a:xfrm>
          <a:prstGeom prst="rect">
            <a:avLst/>
          </a:prstGeom>
          <a:ln w="22225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AR" sz="2500" i="1" dirty="0" smtClean="0">
                <a:latin typeface="AGaramond-Bold" panose="0202E200000000000000" pitchFamily="18" charset="0"/>
              </a:rPr>
              <a:t>La norma ISO19115 resulta </a:t>
            </a:r>
            <a:r>
              <a:rPr lang="es-AR" sz="2500" i="1" dirty="0">
                <a:latin typeface="AGaramond-Bold" panose="0202E200000000000000" pitchFamily="18" charset="0"/>
              </a:rPr>
              <a:t>insuficiente para describir con </a:t>
            </a:r>
            <a:r>
              <a:rPr lang="es-AR" sz="2500" i="1" dirty="0" smtClean="0">
                <a:latin typeface="AGaramond-Bold" panose="0202E200000000000000" pitchFamily="18" charset="0"/>
              </a:rPr>
              <a:t>detalle algunas características de recursos utilizados en dominios específicos</a:t>
            </a:r>
            <a:endParaRPr lang="es-AR" sz="2500" i="1" dirty="0">
              <a:latin typeface="AGaramond-Bold" panose="0202E200000000000000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79512" y="3071282"/>
            <a:ext cx="8856984" cy="861774"/>
          </a:xfrm>
          <a:prstGeom prst="rect">
            <a:avLst/>
          </a:prstGeom>
          <a:ln w="22225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AR" sz="2500" i="1" dirty="0">
                <a:latin typeface="AGaramond-Bold" panose="0202E200000000000000" pitchFamily="18" charset="0"/>
              </a:rPr>
              <a:t>Los datos derivados del  información </a:t>
            </a:r>
            <a:r>
              <a:rPr lang="es-AR" sz="2500" i="1" dirty="0" err="1">
                <a:latin typeface="AGaramond-Bold" panose="0202E200000000000000" pitchFamily="18" charset="0"/>
              </a:rPr>
              <a:t>ráster</a:t>
            </a:r>
            <a:r>
              <a:rPr lang="es-AR" sz="2500" i="1" dirty="0">
                <a:latin typeface="AGaramond-Bold" panose="0202E200000000000000" pitchFamily="18" charset="0"/>
              </a:rPr>
              <a:t> poseen </a:t>
            </a:r>
            <a:r>
              <a:rPr lang="es-AR" sz="2500" i="1" dirty="0">
                <a:latin typeface="AGaramond-Bold" panose="0202E200000000000000" pitchFamily="18" charset="0"/>
              </a:rPr>
              <a:t>características </a:t>
            </a:r>
            <a:r>
              <a:rPr lang="es-AR" sz="2500" i="1" dirty="0">
                <a:latin typeface="AGaramond-Bold" panose="0202E200000000000000" pitchFamily="18" charset="0"/>
              </a:rPr>
              <a:t>particulares</a:t>
            </a:r>
            <a:r>
              <a:rPr lang="es-AR" sz="2500" i="1" dirty="0">
                <a:latin typeface="AGaramond-Bold" panose="0202E200000000000000" pitchFamily="18" charset="0"/>
              </a:rPr>
              <a:t>, que deben quedar reflejadas mediante </a:t>
            </a:r>
            <a:r>
              <a:rPr lang="es-AR" sz="2500" i="1" dirty="0">
                <a:latin typeface="AGaramond-Bold" panose="0202E200000000000000" pitchFamily="18" charset="0"/>
              </a:rPr>
              <a:t>los metadatos</a:t>
            </a:r>
            <a:r>
              <a:rPr lang="es-AR" sz="2500" i="1" dirty="0">
                <a:latin typeface="AGaramond-Bold" panose="0202E200000000000000" pitchFamily="18" charset="0"/>
              </a:rPr>
              <a:t>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9512" y="4126721"/>
            <a:ext cx="8856984" cy="1246495"/>
          </a:xfrm>
          <a:prstGeom prst="rect">
            <a:avLst/>
          </a:prstGeom>
          <a:ln w="22225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es-AR" sz="2500" i="1" dirty="0">
                <a:latin typeface="AGaramond-Bold" panose="0202E200000000000000" pitchFamily="18" charset="0"/>
              </a:rPr>
              <a:t>La </a:t>
            </a:r>
            <a:r>
              <a:rPr lang="es-AR" sz="2500" i="1" dirty="0">
                <a:latin typeface="AGaramond-Bold" panose="0202E200000000000000" pitchFamily="18" charset="0"/>
              </a:rPr>
              <a:t>norma ISO 19115- 2 “</a:t>
            </a:r>
            <a:r>
              <a:rPr lang="es-AR" sz="2500" i="1" dirty="0" err="1">
                <a:latin typeface="AGaramond-Bold" panose="0202E200000000000000" pitchFamily="18" charset="0"/>
              </a:rPr>
              <a:t>Geographic</a:t>
            </a:r>
            <a:r>
              <a:rPr lang="es-AR" sz="2500" i="1" dirty="0">
                <a:latin typeface="AGaramond-Bold" panose="0202E200000000000000" pitchFamily="18" charset="0"/>
              </a:rPr>
              <a:t> </a:t>
            </a:r>
            <a:r>
              <a:rPr lang="es-AR" sz="2500" i="1" dirty="0" err="1">
                <a:latin typeface="AGaramond-Bold" panose="0202E200000000000000" pitchFamily="18" charset="0"/>
              </a:rPr>
              <a:t>Information</a:t>
            </a:r>
            <a:r>
              <a:rPr lang="es-AR" sz="2500" i="1" dirty="0">
                <a:latin typeface="AGaramond-Bold" panose="0202E200000000000000" pitchFamily="18" charset="0"/>
              </a:rPr>
              <a:t>- </a:t>
            </a:r>
            <a:r>
              <a:rPr lang="es-AR" sz="2500" i="1" dirty="0" err="1">
                <a:latin typeface="AGaramond-Bold" panose="0202E200000000000000" pitchFamily="18" charset="0"/>
              </a:rPr>
              <a:t>Metadata</a:t>
            </a:r>
            <a:r>
              <a:rPr lang="es-AR" sz="2500" i="1" dirty="0">
                <a:latin typeface="AGaramond-Bold" panose="0202E200000000000000" pitchFamily="18" charset="0"/>
              </a:rPr>
              <a:t> </a:t>
            </a:r>
            <a:r>
              <a:rPr lang="es-AR" sz="2500" i="1" dirty="0" err="1">
                <a:latin typeface="AGaramond-Bold" panose="0202E200000000000000" pitchFamily="18" charset="0"/>
              </a:rPr>
              <a:t>for</a:t>
            </a:r>
            <a:r>
              <a:rPr lang="es-AR" sz="2500" i="1" dirty="0">
                <a:latin typeface="AGaramond-Bold" panose="0202E200000000000000" pitchFamily="18" charset="0"/>
              </a:rPr>
              <a:t> </a:t>
            </a:r>
            <a:r>
              <a:rPr lang="es-AR" sz="2500" i="1" dirty="0" err="1">
                <a:latin typeface="AGaramond-Bold" panose="0202E200000000000000" pitchFamily="18" charset="0"/>
              </a:rPr>
              <a:t>imagery</a:t>
            </a:r>
            <a:r>
              <a:rPr lang="es-AR" sz="2500" i="1" dirty="0">
                <a:latin typeface="AGaramond-Bold" panose="0202E200000000000000" pitchFamily="18" charset="0"/>
              </a:rPr>
              <a:t> and </a:t>
            </a:r>
            <a:r>
              <a:rPr lang="es-AR" sz="2500" i="1" dirty="0" err="1">
                <a:latin typeface="AGaramond-Bold" panose="0202E200000000000000" pitchFamily="18" charset="0"/>
              </a:rPr>
              <a:t>gridded</a:t>
            </a:r>
            <a:r>
              <a:rPr lang="es-AR" sz="2500" i="1" dirty="0">
                <a:latin typeface="AGaramond-Bold" panose="0202E200000000000000" pitchFamily="18" charset="0"/>
              </a:rPr>
              <a:t> data</a:t>
            </a:r>
            <a:r>
              <a:rPr lang="es-AR" sz="2500" i="1" dirty="0">
                <a:latin typeface="AGaramond-Bold" panose="0202E200000000000000" pitchFamily="18" charset="0"/>
              </a:rPr>
              <a:t>” se </a:t>
            </a:r>
            <a:r>
              <a:rPr lang="es-AR" sz="2500" i="1" dirty="0">
                <a:latin typeface="AGaramond-Bold" panose="0202E200000000000000" pitchFamily="18" charset="0"/>
              </a:rPr>
              <a:t>trata una extensión de la norma ISO 19115 para datos </a:t>
            </a:r>
            <a:r>
              <a:rPr lang="es-AR" sz="2500" i="1" dirty="0" err="1">
                <a:latin typeface="AGaramond-Bold" panose="0202E200000000000000" pitchFamily="18" charset="0"/>
              </a:rPr>
              <a:t>ráster</a:t>
            </a:r>
            <a:r>
              <a:rPr lang="es-AR" sz="2500" i="1" dirty="0">
                <a:latin typeface="AGaramond-Bold" panose="0202E200000000000000" pitchFamily="18" charset="0"/>
              </a:rPr>
              <a:t> e </a:t>
            </a:r>
            <a:r>
              <a:rPr lang="es-AR" sz="2500" i="1" dirty="0">
                <a:latin typeface="AGaramond-Bold" panose="0202E200000000000000" pitchFamily="18" charset="0"/>
              </a:rPr>
              <a:t>imágenes,</a:t>
            </a:r>
            <a:endParaRPr lang="es-AR" sz="2500" i="1" dirty="0">
              <a:latin typeface="AGaramond-Bold" panose="0202E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 AMETHYST\PERSONALES\PUBLICACIONES\PUBLICACION IDERA 2015\CIRCULARES\planti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" y="620688"/>
            <a:ext cx="9144000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500" i="1" dirty="0">
                <a:latin typeface="AGaramond-Bold" panose="0202E200000000000000" pitchFamily="18" charset="0"/>
              </a:rPr>
              <a:t>El objetivo de esta norma es definir los metadatos asociados a </a:t>
            </a:r>
            <a:r>
              <a:rPr lang="es-AR" sz="2500" i="1" dirty="0" smtClean="0">
                <a:latin typeface="AGaramond-Bold" panose="0202E200000000000000" pitchFamily="18" charset="0"/>
              </a:rPr>
              <a:t>datos </a:t>
            </a:r>
            <a:r>
              <a:rPr lang="es-AR" sz="2500" i="1" dirty="0" err="1" smtClean="0">
                <a:latin typeface="AGaramond-Bold" panose="0202E200000000000000" pitchFamily="18" charset="0"/>
              </a:rPr>
              <a:t>ráster</a:t>
            </a:r>
            <a:r>
              <a:rPr lang="es-AR" sz="2500" i="1" dirty="0" smtClean="0">
                <a:latin typeface="AGaramond-Bold" panose="0202E200000000000000" pitchFamily="18" charset="0"/>
              </a:rPr>
              <a:t> que </a:t>
            </a:r>
            <a:r>
              <a:rPr lang="es-AR" sz="2500" i="1" dirty="0">
                <a:latin typeface="AGaramond-Bold" panose="0202E200000000000000" pitchFamily="18" charset="0"/>
              </a:rPr>
              <a:t>van </a:t>
            </a:r>
            <a:r>
              <a:rPr lang="es-AR" sz="2500" i="1" dirty="0" smtClean="0">
                <a:latin typeface="AGaramond-Bold" panose="0202E200000000000000" pitchFamily="18" charset="0"/>
              </a:rPr>
              <a:t>a contener </a:t>
            </a:r>
            <a:r>
              <a:rPr lang="es-AR" sz="2500" i="1" dirty="0">
                <a:latin typeface="AGaramond-Bold" panose="0202E200000000000000" pitchFamily="18" charset="0"/>
              </a:rPr>
              <a:t>información sobre</a:t>
            </a:r>
            <a:r>
              <a:rPr lang="es-AR" sz="2500" i="1" dirty="0" smtClean="0">
                <a:latin typeface="AGaramond-Bold" panose="0202E200000000000000" pitchFamily="18" charset="0"/>
              </a:rPr>
              <a:t>:                                                                    </a:t>
            </a:r>
            <a:r>
              <a:rPr lang="es-AR" sz="2000" b="1" i="1" u="sng" dirty="0" smtClean="0">
                <a:solidFill>
                  <a:schemeClr val="tx2"/>
                </a:solidFill>
                <a:latin typeface="AGaramond-Bold" panose="0202E200000000000000" pitchFamily="18" charset="0"/>
              </a:rPr>
              <a:t>(puntos más relevantes)</a:t>
            </a:r>
            <a:endParaRPr lang="es-AR" sz="2000" i="1" u="sng" dirty="0" smtClean="0">
              <a:solidFill>
                <a:schemeClr val="tx2"/>
              </a:solidFill>
              <a:latin typeface="AGaramond-Bold" panose="0202E200000000000000" pitchFamily="18" charset="0"/>
            </a:endParaRPr>
          </a:p>
          <a:p>
            <a:pPr algn="just"/>
            <a:endParaRPr lang="es-AR" sz="500" i="1" dirty="0">
              <a:latin typeface="AGaramond-Bold" panose="0202E200000000000000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3000" i="1" dirty="0">
                <a:latin typeface="AGaramond-Bold" panose="0202E200000000000000" pitchFamily="18" charset="0"/>
              </a:rPr>
              <a:t>Las propiedades de los equipos de medición usados para adquirir los datos.</a:t>
            </a:r>
          </a:p>
          <a:p>
            <a:pPr algn="just"/>
            <a:endParaRPr lang="es-AR" sz="500" i="1" dirty="0" smtClean="0">
              <a:latin typeface="AGaramond-Bold" panose="0202E200000000000000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3000" i="1" dirty="0">
                <a:latin typeface="AGaramond-Bold" panose="0202E200000000000000" pitchFamily="18" charset="0"/>
              </a:rPr>
              <a:t>La geometría de los procesos de medición empleados por los equipo.</a:t>
            </a:r>
          </a:p>
          <a:p>
            <a:pPr algn="just"/>
            <a:endParaRPr lang="es-AR" sz="500" i="1" dirty="0" smtClean="0">
              <a:latin typeface="AGaramond-Bold" panose="0202E200000000000000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3000" i="1" dirty="0">
                <a:latin typeface="AGaramond-Bold" panose="0202E200000000000000" pitchFamily="18" charset="0"/>
              </a:rPr>
              <a:t>Los procesos de producción usados para obtener los datos.</a:t>
            </a:r>
          </a:p>
          <a:p>
            <a:pPr algn="just"/>
            <a:endParaRPr lang="es-AR" sz="500" i="1" dirty="0" smtClean="0">
              <a:latin typeface="AGaramond-Bold" panose="0202E200000000000000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3000" i="1" dirty="0">
                <a:latin typeface="AGaramond-Bold" panose="0202E200000000000000" pitchFamily="18" charset="0"/>
              </a:rPr>
              <a:t>Los métodos numéricos y procesos informáticos usados.</a:t>
            </a:r>
          </a:p>
        </p:txBody>
      </p:sp>
    </p:spTree>
    <p:extLst>
      <p:ext uri="{BB962C8B-B14F-4D97-AF65-F5344CB8AC3E}">
        <p14:creationId xmlns:p14="http://schemas.microsoft.com/office/powerpoint/2010/main" val="52512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 AMETHYST\PERSONALES\PUBLICACIONES\PUBLICACION IDERA 2015\CIRCULARES\planti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692696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AR" sz="3200" dirty="0" smtClean="0">
                <a:latin typeface="AGaramond-Bold" panose="0202E200000000000000" pitchFamily="18" charset="0"/>
              </a:rPr>
              <a:t>Definición de paquete de metadatos y Construcción de esquema XML</a:t>
            </a:r>
          </a:p>
        </p:txBody>
      </p:sp>
      <p:sp>
        <p:nvSpPr>
          <p:cNvPr id="2" name="1 Rectángulo"/>
          <p:cNvSpPr/>
          <p:nvPr/>
        </p:nvSpPr>
        <p:spPr>
          <a:xfrm>
            <a:off x="0" y="1875596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2500" i="1" dirty="0">
                <a:latin typeface="AGaramond-Bold" panose="0202E200000000000000" pitchFamily="18" charset="0"/>
              </a:rPr>
              <a:t>Obligatorios según la norma ISO19115 </a:t>
            </a:r>
            <a:endParaRPr lang="es-AR" sz="2500" i="1" dirty="0" smtClean="0">
              <a:latin typeface="AGaramond-Bold" panose="0202E200000000000000" pitchFamily="18" charset="0"/>
            </a:endParaRPr>
          </a:p>
          <a:p>
            <a:pPr algn="just"/>
            <a:endParaRPr lang="es-AR" sz="1500" i="1" dirty="0">
              <a:latin typeface="AGaramond-Bold" panose="0202E200000000000000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AR" sz="2500" i="1" dirty="0">
                <a:latin typeface="AGaramond-Bold" panose="0202E200000000000000" pitchFamily="18" charset="0"/>
              </a:rPr>
              <a:t>“Titulo del Conjunto del Dato” &lt;</a:t>
            </a:r>
            <a:r>
              <a:rPr lang="es-AR" sz="2500" i="1" dirty="0" err="1">
                <a:latin typeface="AGaramond-Bold" panose="0202E200000000000000" pitchFamily="18" charset="0"/>
              </a:rPr>
              <a:t>title</a:t>
            </a:r>
            <a:r>
              <a:rPr lang="es-AR" sz="2500" i="1" dirty="0">
                <a:latin typeface="AGaramond-Bold" panose="0202E200000000000000" pitchFamily="18" charset="0"/>
              </a:rPr>
              <a:t>&gt;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AR" sz="2500" i="1" dirty="0">
                <a:latin typeface="AGaramond-Bold" panose="0202E200000000000000" pitchFamily="18" charset="0"/>
              </a:rPr>
              <a:t>“</a:t>
            </a:r>
            <a:r>
              <a:rPr lang="es-AR" sz="25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Fechas de referencia</a:t>
            </a:r>
            <a:r>
              <a:rPr lang="es-AR" sz="2500" i="1" dirty="0">
                <a:latin typeface="AGaramond-Bold" panose="0202E200000000000000" pitchFamily="18" charset="0"/>
              </a:rPr>
              <a:t>” la primera de ella refiere a la fecha del producto imagen (date)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AR" sz="2500" i="1" dirty="0">
                <a:latin typeface="AGaramond-Bold" panose="0202E200000000000000" pitchFamily="18" charset="0"/>
              </a:rPr>
              <a:t>la segunda hace a la </a:t>
            </a:r>
            <a:r>
              <a:rPr lang="es-AR" sz="2500" i="1" dirty="0" smtClean="0">
                <a:latin typeface="AGaramond-Bold" panose="0202E200000000000000" pitchFamily="18" charset="0"/>
              </a:rPr>
              <a:t>“</a:t>
            </a:r>
            <a:r>
              <a:rPr lang="es-AR" sz="25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creación </a:t>
            </a:r>
            <a:r>
              <a:rPr lang="es-AR" sz="25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del </a:t>
            </a:r>
            <a:r>
              <a:rPr lang="es-AR" sz="25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producto</a:t>
            </a:r>
            <a:r>
              <a:rPr lang="es-AR" sz="2500" i="1" dirty="0" smtClean="0">
                <a:latin typeface="AGaramond-Bold" panose="0202E200000000000000" pitchFamily="18" charset="0"/>
              </a:rPr>
              <a:t>” </a:t>
            </a:r>
            <a:r>
              <a:rPr lang="es-AR" sz="2500" i="1" dirty="0">
                <a:latin typeface="AGaramond-Bold" panose="0202E200000000000000" pitchFamily="18" charset="0"/>
              </a:rPr>
              <a:t>&lt;</a:t>
            </a:r>
            <a:r>
              <a:rPr lang="es-AR" sz="2500" i="1" dirty="0" err="1" smtClean="0">
                <a:latin typeface="AGaramond-Bold" panose="0202E200000000000000" pitchFamily="18" charset="0"/>
              </a:rPr>
              <a:t>dateOfCreation</a:t>
            </a:r>
            <a:r>
              <a:rPr lang="es-AR" sz="2500" i="1" dirty="0" smtClean="0">
                <a:latin typeface="AGaramond-Bold" panose="0202E200000000000000" pitchFamily="18" charset="0"/>
              </a:rPr>
              <a:t>&gt; idioma </a:t>
            </a:r>
            <a:r>
              <a:rPr lang="es-AR" sz="2500" i="1" dirty="0">
                <a:latin typeface="AGaramond-Bold" panose="0202E200000000000000" pitchFamily="18" charset="0"/>
              </a:rPr>
              <a:t>del conjunto &lt;</a:t>
            </a:r>
            <a:r>
              <a:rPr lang="es-AR" sz="2500" i="1" dirty="0" err="1">
                <a:latin typeface="AGaramond-Bold" panose="0202E200000000000000" pitchFamily="18" charset="0"/>
              </a:rPr>
              <a:t>language</a:t>
            </a:r>
            <a:r>
              <a:rPr lang="es-AR" sz="2500" i="1" dirty="0">
                <a:latin typeface="AGaramond-Bold" panose="0202E200000000000000" pitchFamily="18" charset="0"/>
              </a:rPr>
              <a:t>&gt;,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AR" sz="2500" i="1" dirty="0">
                <a:latin typeface="AGaramond-Bold" panose="0202E200000000000000" pitchFamily="18" charset="0"/>
              </a:rPr>
              <a:t>resumen </a:t>
            </a:r>
            <a:r>
              <a:rPr lang="es-AR" sz="2500" i="1" dirty="0" smtClean="0">
                <a:latin typeface="AGaramond-Bold" panose="0202E200000000000000" pitchFamily="18" charset="0"/>
              </a:rPr>
              <a:t>del </a:t>
            </a:r>
            <a:r>
              <a:rPr lang="es-AR" sz="2500" i="1" dirty="0">
                <a:latin typeface="AGaramond-Bold" panose="0202E200000000000000" pitchFamily="18" charset="0"/>
              </a:rPr>
              <a:t>contenido de la información &lt;</a:t>
            </a:r>
            <a:r>
              <a:rPr lang="es-AR" sz="2500" i="1" dirty="0" err="1">
                <a:latin typeface="AGaramond-Bold" panose="0202E200000000000000" pitchFamily="18" charset="0"/>
              </a:rPr>
              <a:t>abstract</a:t>
            </a:r>
            <a:r>
              <a:rPr lang="es-AR" sz="2500" i="1" dirty="0">
                <a:latin typeface="AGaramond-Bold" panose="0202E200000000000000" pitchFamily="18" charset="0"/>
              </a:rPr>
              <a:t>&gt;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AR" sz="2500" i="1" dirty="0">
                <a:latin typeface="AGaramond-Bold" panose="0202E200000000000000" pitchFamily="18" charset="0"/>
              </a:rPr>
              <a:t>información fundamental la distribución de la información &lt;</a:t>
            </a:r>
            <a:r>
              <a:rPr lang="es-AR" sz="2500" i="1" dirty="0" err="1">
                <a:latin typeface="AGaramond-Bold" panose="0202E200000000000000" pitchFamily="18" charset="0"/>
              </a:rPr>
              <a:t>useConstraunts</a:t>
            </a:r>
            <a:r>
              <a:rPr lang="es-AR" sz="2500" i="1" dirty="0">
                <a:latin typeface="AGaramond-Bold" panose="0202E200000000000000" pitchFamily="18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8518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 AMETHYST\PERSONALES\PUBLICACIONES\PUBLICACION IDERA 2015\CIRCULARES\planti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-14040" y="1200164"/>
            <a:ext cx="9144000" cy="2232248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0" y="478960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3000" i="1" dirty="0">
                <a:latin typeface="AGaramond-Bold" panose="0202E200000000000000" pitchFamily="18" charset="0"/>
              </a:rPr>
              <a:t>Ejemplo </a:t>
            </a:r>
            <a:r>
              <a:rPr lang="es-AR" sz="3000" i="1" dirty="0" smtClean="0">
                <a:latin typeface="AGaramond-Bold" panose="0202E200000000000000" pitchFamily="18" charset="0"/>
              </a:rPr>
              <a:t>del esquema XML de </a:t>
            </a:r>
            <a:r>
              <a:rPr lang="es-AR" sz="3000" i="1" dirty="0">
                <a:latin typeface="AGaramond-Bold" panose="0202E200000000000000" pitchFamily="18" charset="0"/>
              </a:rPr>
              <a:t>elementos obligatorios en el metadato según normas ISO19115.</a:t>
            </a:r>
          </a:p>
        </p:txBody>
      </p:sp>
      <p:pic>
        <p:nvPicPr>
          <p:cNvPr id="5" name="4 Imagen"/>
          <p:cNvPicPr/>
          <p:nvPr/>
        </p:nvPicPr>
        <p:blipFill rotWithShape="1">
          <a:blip r:embed="rId3"/>
          <a:srcRect r="60468"/>
          <a:stretch/>
        </p:blipFill>
        <p:spPr>
          <a:xfrm>
            <a:off x="1259632" y="548679"/>
            <a:ext cx="7704856" cy="4240921"/>
          </a:xfrm>
          <a:prstGeom prst="rect">
            <a:avLst/>
          </a:prstGeom>
          <a:ln w="25400">
            <a:solidFill>
              <a:srgbClr val="FFFF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6136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 AMETHYST\PERSONALES\PUBLICACIONES\PUBLICACION IDERA 2015\CIRCULARES\planti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AR" sz="3200" dirty="0" smtClean="0">
                <a:latin typeface="AGaramond-Bold" panose="0202E200000000000000" pitchFamily="18" charset="0"/>
              </a:rPr>
              <a:t>Paquete de metadatos aplicados al SIRMin</a:t>
            </a:r>
          </a:p>
        </p:txBody>
      </p:sp>
      <p:sp>
        <p:nvSpPr>
          <p:cNvPr id="2" name="1 Rectángulo"/>
          <p:cNvSpPr/>
          <p:nvPr/>
        </p:nvSpPr>
        <p:spPr>
          <a:xfrm>
            <a:off x="-25992" y="1412776"/>
            <a:ext cx="91440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AR" sz="3000" i="1" dirty="0">
                <a:latin typeface="AGaramond-Bold" panose="0202E200000000000000" pitchFamily="18" charset="0"/>
              </a:rPr>
              <a:t>Información de Calidad de los Datos (Data </a:t>
            </a:r>
            <a:r>
              <a:rPr lang="es-AR" sz="3000" i="1" dirty="0" err="1">
                <a:latin typeface="AGaramond-Bold" panose="0202E200000000000000" pitchFamily="18" charset="0"/>
              </a:rPr>
              <a:t>Quality</a:t>
            </a:r>
            <a:r>
              <a:rPr lang="es-AR" sz="3000" i="1" dirty="0">
                <a:latin typeface="AGaramond-Bold" panose="0202E200000000000000" pitchFamily="18" charset="0"/>
              </a:rPr>
              <a:t> </a:t>
            </a:r>
            <a:r>
              <a:rPr lang="es-AR" sz="3000" i="1" dirty="0" err="1">
                <a:latin typeface="AGaramond-Bold" panose="0202E200000000000000" pitchFamily="18" charset="0"/>
              </a:rPr>
              <a:t>Information</a:t>
            </a:r>
            <a:r>
              <a:rPr lang="es-AR" sz="3000" i="1" dirty="0" smtClean="0">
                <a:latin typeface="AGaramond-Bold" panose="0202E200000000000000" pitchFamily="18" charset="0"/>
              </a:rPr>
              <a:t>): </a:t>
            </a:r>
            <a:r>
              <a:rPr lang="es-AR" sz="2500" i="1" dirty="0" smtClean="0">
                <a:latin typeface="AGaramond-Bold" panose="0202E200000000000000" pitchFamily="18" charset="0"/>
              </a:rPr>
              <a:t>Proporciona información sobre </a:t>
            </a:r>
            <a:r>
              <a:rPr lang="es-AR" sz="2500" i="1" dirty="0">
                <a:latin typeface="AGaramond-Bold" panose="0202E200000000000000" pitchFamily="18" charset="0"/>
              </a:rPr>
              <a:t>la calidad del conjunto de datos y contiene información sobre fuentes, procesos </a:t>
            </a:r>
            <a:r>
              <a:rPr lang="es-AR" sz="2500" i="1" dirty="0" smtClean="0">
                <a:latin typeface="AGaramond-Bold" panose="0202E200000000000000" pitchFamily="18" charset="0"/>
              </a:rPr>
              <a:t>e informes </a:t>
            </a:r>
            <a:r>
              <a:rPr lang="es-AR" sz="2500" i="1" dirty="0">
                <a:latin typeface="AGaramond-Bold" panose="0202E200000000000000" pitchFamily="18" charset="0"/>
              </a:rPr>
              <a:t>de calidad específicos para imágenes y datos </a:t>
            </a:r>
            <a:r>
              <a:rPr lang="es-AR" sz="2500" i="1" dirty="0" err="1">
                <a:latin typeface="AGaramond-Bold" panose="0202E200000000000000" pitchFamily="18" charset="0"/>
              </a:rPr>
              <a:t>ráster</a:t>
            </a:r>
            <a:r>
              <a:rPr lang="es-AR" sz="2500" i="1" dirty="0">
                <a:latin typeface="AGaramond-Bold" panose="0202E200000000000000" pitchFamily="18" charset="0"/>
              </a:rPr>
              <a:t>.</a:t>
            </a:r>
          </a:p>
        </p:txBody>
      </p:sp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337770"/>
            <a:ext cx="9118009" cy="2395486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 rotWithShape="1">
          <a:blip r:embed="rId3"/>
          <a:srcRect l="12099" t="55416"/>
          <a:stretch/>
        </p:blipFill>
        <p:spPr>
          <a:xfrm>
            <a:off x="179513" y="3501008"/>
            <a:ext cx="8784976" cy="2096616"/>
          </a:xfrm>
          <a:prstGeom prst="rect">
            <a:avLst/>
          </a:prstGeom>
          <a:ln w="47625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2491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 AMETHYST\PERSONALES\PUBLICACIONES\PUBLICACION IDERA 2015\CIRCULARES\planti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1405225"/>
            <a:ext cx="9144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3000" i="1" dirty="0">
                <a:latin typeface="AGaramond-Bold" panose="0202E200000000000000" pitchFamily="18" charset="0"/>
              </a:rPr>
              <a:t>Información de Adquisición </a:t>
            </a:r>
            <a:endParaRPr lang="es-AR" sz="3000" i="1" dirty="0" smtClean="0">
              <a:latin typeface="AGaramond-Bold" panose="0202E200000000000000" pitchFamily="18" charset="0"/>
            </a:endParaRPr>
          </a:p>
          <a:p>
            <a:r>
              <a:rPr lang="es-AR" sz="3000" i="1" dirty="0">
                <a:latin typeface="AGaramond-Bold" panose="0202E200000000000000" pitchFamily="18" charset="0"/>
              </a:rPr>
              <a:t> </a:t>
            </a:r>
            <a:r>
              <a:rPr lang="es-AR" sz="3000" i="1" dirty="0" smtClean="0">
                <a:latin typeface="AGaramond-Bold" panose="0202E200000000000000" pitchFamily="18" charset="0"/>
              </a:rPr>
              <a:t>                                               &lt;</a:t>
            </a:r>
            <a:r>
              <a:rPr lang="es-AR" sz="3000" i="1" dirty="0" err="1">
                <a:latin typeface="AGaramond-Bold" panose="0202E200000000000000" pitchFamily="18" charset="0"/>
              </a:rPr>
              <a:t>Acquisition</a:t>
            </a:r>
            <a:r>
              <a:rPr lang="es-AR" sz="3000" i="1" dirty="0">
                <a:latin typeface="AGaramond-Bold" panose="0202E200000000000000" pitchFamily="18" charset="0"/>
              </a:rPr>
              <a:t> </a:t>
            </a:r>
            <a:r>
              <a:rPr lang="es-AR" sz="3000" i="1" dirty="0" err="1">
                <a:latin typeface="AGaramond-Bold" panose="0202E200000000000000" pitchFamily="18" charset="0"/>
              </a:rPr>
              <a:t>Information</a:t>
            </a:r>
            <a:r>
              <a:rPr lang="es-AR" sz="3000" i="1" dirty="0" smtClean="0">
                <a:latin typeface="AGaramond-Bold" panose="0202E200000000000000" pitchFamily="18" charset="0"/>
              </a:rPr>
              <a:t>&gt; </a:t>
            </a:r>
          </a:p>
          <a:p>
            <a:endParaRPr lang="es-AR" sz="500" i="1" dirty="0">
              <a:latin typeface="AGaramond-Bold" panose="0202E200000000000000" pitchFamily="18" charset="0"/>
            </a:endParaRPr>
          </a:p>
          <a:p>
            <a:pPr algn="just"/>
            <a:r>
              <a:rPr lang="es-AR" sz="3000" i="1" dirty="0" smtClean="0">
                <a:latin typeface="AGaramond-Bold" panose="0202E200000000000000" pitchFamily="18" charset="0"/>
              </a:rPr>
              <a:t>Para este caso la norma ISO19115-2 especifica la descripción de los instrumentos de medición, plataforma a partir de la cual los datos fueron obtenidos, etc., </a:t>
            </a:r>
          </a:p>
          <a:p>
            <a:pPr algn="just"/>
            <a:endParaRPr lang="es-AR" sz="3000" i="1" dirty="0">
              <a:latin typeface="AGaramond-Bold" panose="0202E200000000000000" pitchFamily="18" charset="0"/>
            </a:endParaRPr>
          </a:p>
          <a:p>
            <a:pPr algn="just"/>
            <a:r>
              <a:rPr lang="es-AR" sz="3000" i="1" dirty="0" smtClean="0">
                <a:latin typeface="AGaramond-Bold" panose="0202E200000000000000" pitchFamily="18" charset="0"/>
              </a:rPr>
              <a:t>El paquete de metadatos del SIRMin hace referencia al tipo de producto y sus descripciones técnicas como también los “</a:t>
            </a:r>
            <a:r>
              <a:rPr lang="es-AR" sz="3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aramond-Bold" panose="0202E200000000000000" pitchFamily="18" charset="0"/>
              </a:rPr>
              <a:t>datos referentes al distribuidor del mismo</a:t>
            </a:r>
            <a:r>
              <a:rPr lang="es-AR" sz="3000" i="1" dirty="0" smtClean="0">
                <a:latin typeface="AGaramond-Bold" panose="0202E200000000000000" pitchFamily="18" charset="0"/>
              </a:rPr>
              <a:t>”   </a:t>
            </a:r>
            <a:endParaRPr lang="es-AR" sz="3000" i="1" dirty="0">
              <a:latin typeface="AGaramond-Bold" panose="0202E200000000000000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6926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AR" sz="3200" dirty="0" smtClean="0">
                <a:latin typeface="AGaramond-Bold" panose="0202E200000000000000" pitchFamily="18" charset="0"/>
              </a:rPr>
              <a:t>Paquete de metadatos aplicados al SIRMin</a:t>
            </a:r>
          </a:p>
        </p:txBody>
      </p:sp>
    </p:spTree>
    <p:extLst>
      <p:ext uri="{BB962C8B-B14F-4D97-AF65-F5344CB8AC3E}">
        <p14:creationId xmlns:p14="http://schemas.microsoft.com/office/powerpoint/2010/main" val="376214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 AMETHYST\PERSONALES\PUBLICACIONES\PUBLICACION IDERA 2015\CIRCULARES\planti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69269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3200" i="1" dirty="0" smtClean="0">
                <a:latin typeface="AGaramond-Bold" panose="0202E200000000000000" pitchFamily="18" charset="0"/>
              </a:rPr>
              <a:t>Tipo </a:t>
            </a:r>
            <a:r>
              <a:rPr lang="es-AR" sz="3200" i="1" dirty="0">
                <a:latin typeface="AGaramond-Bold" panose="0202E200000000000000" pitchFamily="18" charset="0"/>
              </a:rPr>
              <a:t>de </a:t>
            </a:r>
            <a:r>
              <a:rPr lang="es-AR" sz="3200" i="1" dirty="0" smtClean="0">
                <a:latin typeface="AGaramond-Bold" panose="0202E200000000000000" pitchFamily="18" charset="0"/>
              </a:rPr>
              <a:t>información de base y </a:t>
            </a:r>
            <a:r>
              <a:rPr lang="es-AR" sz="3200" i="1" dirty="0">
                <a:latin typeface="AGaramond-Bold" panose="0202E200000000000000" pitchFamily="18" charset="0"/>
              </a:rPr>
              <a:t>sus descripciones técnicas como también los</a:t>
            </a:r>
            <a:endParaRPr lang="es-AR" sz="3200" dirty="0" smtClean="0">
              <a:latin typeface="AGaramond-Bold" panose="0202E200000000000000" pitchFamily="18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2051720" y="1916832"/>
            <a:ext cx="5039995" cy="1448435"/>
          </a:xfrm>
          <a:prstGeom prst="rect">
            <a:avLst/>
          </a:prstGeom>
        </p:spPr>
      </p:pic>
      <p:pic>
        <p:nvPicPr>
          <p:cNvPr id="6" name="5 Imagen"/>
          <p:cNvPicPr/>
          <p:nvPr/>
        </p:nvPicPr>
        <p:blipFill rotWithShape="1">
          <a:blip r:embed="rId3"/>
          <a:srcRect l="16269" b="8238"/>
          <a:stretch/>
        </p:blipFill>
        <p:spPr>
          <a:xfrm>
            <a:off x="0" y="2213248"/>
            <a:ext cx="9144000" cy="3520008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6 Imagen"/>
          <p:cNvPicPr/>
          <p:nvPr/>
        </p:nvPicPr>
        <p:blipFill rotWithShape="1">
          <a:blip r:embed="rId3"/>
          <a:srcRect l="16269" t="53959" r="41866" b="8238"/>
          <a:stretch/>
        </p:blipFill>
        <p:spPr>
          <a:xfrm>
            <a:off x="1102059" y="1769914"/>
            <a:ext cx="6939315" cy="3464768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3586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542</Words>
  <Application>Microsoft Office PowerPoint</Application>
  <PresentationFormat>Presentación en pantalla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SCHOMWANDT</dc:creator>
  <cp:lastModifiedBy>DAVID SCHOMWANDT</cp:lastModifiedBy>
  <cp:revision>49</cp:revision>
  <dcterms:created xsi:type="dcterms:W3CDTF">2015-05-13T12:11:55Z</dcterms:created>
  <dcterms:modified xsi:type="dcterms:W3CDTF">2015-05-15T15:35:57Z</dcterms:modified>
</cp:coreProperties>
</file>