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27"/>
  </p:sldMasterIdLst>
  <p:notesMasterIdLst>
    <p:notesMasterId r:id="rId33"/>
  </p:notesMasterIdLst>
  <p:sldIdLst>
    <p:sldId id="256" r:id="rId28"/>
    <p:sldId id="257" r:id="rId29"/>
    <p:sldId id="259" r:id="rId30"/>
    <p:sldId id="258" r:id="rId31"/>
    <p:sldId id="262" r:id="rId32"/>
  </p:sldIdLst>
  <p:sldSz cx="9144000" cy="6858000" type="screen4x3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618" autoAdjust="0"/>
    <p:restoredTop sz="94671" autoAdjust="0"/>
  </p:normalViewPr>
  <p:slideViewPr>
    <p:cSldViewPr showGuides="1"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5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1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1.xml"/><Relationship Id="rId30" Type="http://schemas.openxmlformats.org/officeDocument/2006/relationships/slide" Target="slides/slide3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F64A6-6A5D-48D2-9A60-DB8B23686AFE}" type="doc">
      <dgm:prSet loTypeId="urn:microsoft.com/office/officeart/2011/layout/RadialPictureList#1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C8665E-0AA3-4462-A14D-0B0311F64B67}">
      <dgm:prSet phldrT="[Texto]" custT="1"/>
      <dgm:spPr/>
      <dgm:t>
        <a:bodyPr/>
        <a:lstStyle/>
        <a:p>
          <a:pPr algn="l"/>
          <a:r>
            <a:rPr lang="es-ES_tradnl" sz="200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ATLAS SOCIAL</a:t>
          </a:r>
        </a:p>
        <a:p>
          <a:pPr algn="just"/>
          <a:r>
            <a:rPr lang="es-ES" sz="1800" b="0" i="0" u="none" dirty="0" smtClean="0">
              <a:effectLst/>
              <a:latin typeface="+mn-lt"/>
              <a:cs typeface="Arial" panose="020B0604020202020204" pitchFamily="34" charset="0"/>
            </a:rPr>
            <a:t>Instrumento </a:t>
          </a:r>
          <a:r>
            <a:rPr lang="es-ES" sz="1800" b="0" i="0" u="none" dirty="0" smtClean="0">
              <a:effectLst/>
              <a:latin typeface="+mn-lt"/>
              <a:cs typeface="Arial" panose="020B0604020202020204" pitchFamily="34" charset="0"/>
            </a:rPr>
            <a:t>innovador de la Provincia de Mendoza que responde a la política que tiende a promover el acceso a la información como elemento fortalecedor del proceso de participación y organización social</a:t>
          </a:r>
          <a:r>
            <a:rPr lang="es-ES" sz="1800" b="0" i="0" u="none" dirty="0" smtClean="0">
              <a:effectLst/>
              <a:latin typeface="+mn-lt"/>
              <a:cs typeface="Arial" panose="020B0604020202020204" pitchFamily="34" charset="0"/>
            </a:rPr>
            <a:t>.</a:t>
          </a:r>
          <a:endParaRPr lang="es-ES" sz="2400" b="0" i="1" u="none" dirty="0">
            <a:effectLst/>
            <a:latin typeface="+mn-lt"/>
            <a:cs typeface="Arial" panose="020B0604020202020204" pitchFamily="34" charset="0"/>
          </a:endParaRPr>
        </a:p>
      </dgm:t>
    </dgm:pt>
    <dgm:pt modelId="{95F706A2-F59D-47A0-BE5A-3F77198BDDB4}" type="parTrans" cxnId="{61FD92C4-EB89-4D8F-A0FB-84BEA23159FD}">
      <dgm:prSet/>
      <dgm:spPr/>
      <dgm:t>
        <a:bodyPr/>
        <a:lstStyle/>
        <a:p>
          <a:endParaRPr lang="es-ES"/>
        </a:p>
      </dgm:t>
    </dgm:pt>
    <dgm:pt modelId="{9FD995B2-EEE6-4255-B477-A32A80CD6256}" type="sibTrans" cxnId="{61FD92C4-EB89-4D8F-A0FB-84BEA23159FD}">
      <dgm:prSet/>
      <dgm:spPr/>
      <dgm:t>
        <a:bodyPr/>
        <a:lstStyle/>
        <a:p>
          <a:endParaRPr lang="es-ES"/>
        </a:p>
      </dgm:t>
    </dgm:pt>
    <dgm:pt modelId="{783A3163-2CA4-47FE-86B0-B5D8843D9040}">
      <dgm:prSet phldrT="[Texto]" custT="1"/>
      <dgm:spPr/>
      <dgm:t>
        <a:bodyPr/>
        <a:lstStyle/>
        <a:p>
          <a:pPr algn="just"/>
          <a:r>
            <a:rPr lang="es-ES" sz="1600" b="1" i="0" u="none" dirty="0" smtClean="0">
              <a:effectLst/>
              <a:latin typeface="+mn-lt"/>
              <a:cs typeface="Adobe Gurmukhi" panose="01010101010101010101" pitchFamily="50" charset="0"/>
            </a:rPr>
            <a:t>Objetivo: </a:t>
          </a:r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proporcionar </a:t>
          </a:r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bases de datos y cartografía digital con información oportuna y actualizada de los entes públicos, privados y las organizaciones de la sociedad civil, permitiéndoles contar con un instrumento ágil de consulta de los organismos e instituciones que desempeñan alguna actividad social, cultural, educativa, comunitaria, etc</a:t>
          </a:r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.-</a:t>
          </a:r>
        </a:p>
        <a:p>
          <a:pPr algn="just"/>
          <a:endParaRPr lang="es-ES" sz="1600" b="0" i="0" u="none" dirty="0" smtClean="0">
            <a:effectLst/>
            <a:latin typeface="+mn-lt"/>
            <a:cs typeface="Adobe Gurmukhi" panose="01010101010101010101" pitchFamily="50" charset="0"/>
          </a:endParaRPr>
        </a:p>
        <a:p>
          <a:pPr algn="just"/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Es un sitio web donde periódicamente se irán actualizando </a:t>
          </a:r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listados de entidades y </a:t>
          </a:r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cartografía, de acceso publico, para brindar información clasificada por temática, </a:t>
          </a:r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identificando </a:t>
          </a:r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actores sociales </a:t>
          </a:r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que </a:t>
          </a:r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intervienen en el abordaje de las problemáticas sociales y </a:t>
          </a:r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facilitando </a:t>
          </a:r>
          <a:r>
            <a:rPr lang="es-ES" sz="1600" b="0" i="0" u="none" dirty="0" smtClean="0">
              <a:effectLst/>
              <a:latin typeface="+mn-lt"/>
              <a:cs typeface="Adobe Gurmukhi" panose="01010101010101010101" pitchFamily="50" charset="0"/>
            </a:rPr>
            <a:t>el diseño de políticas, programas, proyectos o intervenciones sociales adecuadas.</a:t>
          </a:r>
          <a:endParaRPr lang="es-ES" sz="1600" b="0" i="0" u="none" dirty="0">
            <a:effectLst/>
            <a:latin typeface="+mn-lt"/>
            <a:cs typeface="Adobe Gurmukhi" panose="01010101010101010101" pitchFamily="50" charset="0"/>
          </a:endParaRPr>
        </a:p>
      </dgm:t>
    </dgm:pt>
    <dgm:pt modelId="{89A8E94F-C70F-41DA-95B3-764D9F5ED062}" type="sibTrans" cxnId="{EB399CDD-10F4-4B6F-A72D-FB0D9BBB6F8A}">
      <dgm:prSet/>
      <dgm:spPr/>
      <dgm:t>
        <a:bodyPr/>
        <a:lstStyle/>
        <a:p>
          <a:endParaRPr lang="es-ES"/>
        </a:p>
      </dgm:t>
    </dgm:pt>
    <dgm:pt modelId="{DB160C00-881A-409D-9AAB-ACA1A59EFD0A}" type="parTrans" cxnId="{EB399CDD-10F4-4B6F-A72D-FB0D9BBB6F8A}">
      <dgm:prSet/>
      <dgm:spPr/>
      <dgm:t>
        <a:bodyPr/>
        <a:lstStyle/>
        <a:p>
          <a:endParaRPr lang="es-ES"/>
        </a:p>
      </dgm:t>
    </dgm:pt>
    <dgm:pt modelId="{B88DBC4B-1B96-456C-8574-1B685BA6B351}">
      <dgm:prSet phldrT="[Tex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_tradnl" sz="24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rPr>
            <a:t>Atlas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_tradnl" sz="24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rPr>
            <a:t>Social</a:t>
          </a:r>
          <a:endParaRPr lang="es-ES" sz="2400" dirty="0"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a:endParaRPr>
        </a:p>
      </dgm:t>
    </dgm:pt>
    <dgm:pt modelId="{8AFEB847-6B60-4103-A1BA-7217D5CB36EC}" type="sibTrans" cxnId="{824AA985-5B96-4713-A04A-30AA2B321235}">
      <dgm:prSet/>
      <dgm:spPr/>
      <dgm:t>
        <a:bodyPr/>
        <a:lstStyle/>
        <a:p>
          <a:endParaRPr lang="es-ES"/>
        </a:p>
      </dgm:t>
    </dgm:pt>
    <dgm:pt modelId="{D8E35945-5C85-4349-A588-061DB7E0FD62}" type="parTrans" cxnId="{824AA985-5B96-4713-A04A-30AA2B321235}">
      <dgm:prSet/>
      <dgm:spPr/>
      <dgm:t>
        <a:bodyPr/>
        <a:lstStyle/>
        <a:p>
          <a:endParaRPr lang="es-ES"/>
        </a:p>
      </dgm:t>
    </dgm:pt>
    <dgm:pt modelId="{C73B9B09-1328-42A8-87A8-96142968E0CF}" type="pres">
      <dgm:prSet presAssocID="{9C2F64A6-6A5D-48D2-9A60-DB8B23686AFE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B447A171-C1AD-4185-BF6B-7B02B88A9B15}" type="pres">
      <dgm:prSet presAssocID="{B88DBC4B-1B96-456C-8574-1B685BA6B351}" presName="Parent" presStyleLbl="node1" presStyleIdx="0" presStyleCnt="2" custScaleX="50709" custScaleY="53480" custLinFactNeighborX="-40725" custLinFactNeighborY="-1268">
        <dgm:presLayoutVars>
          <dgm:chMax val="4"/>
          <dgm:chPref val="3"/>
        </dgm:presLayoutVars>
      </dgm:prSet>
      <dgm:spPr/>
      <dgm:t>
        <a:bodyPr/>
        <a:lstStyle/>
        <a:p>
          <a:endParaRPr lang="es-ES"/>
        </a:p>
      </dgm:t>
    </dgm:pt>
    <dgm:pt modelId="{706B1EC0-5A77-4A84-9913-6D2E6AA9ECB4}" type="pres">
      <dgm:prSet presAssocID="{D3C8665E-0AA3-4462-A14D-0B0311F64B67}" presName="Accent" presStyleLbl="node1" presStyleIdx="1" presStyleCnt="2" custScaleX="84734" custLinFactNeighborX="-31003" custLinFactNeighborY="207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S"/>
        </a:p>
      </dgm:t>
    </dgm:pt>
    <dgm:pt modelId="{7B2D6F2D-F756-4451-896F-62E43376A61D}" type="pres">
      <dgm:prSet presAssocID="{D3C8665E-0AA3-4462-A14D-0B0311F64B67}" presName="Image1" presStyleLbl="fgImgPlace1" presStyleIdx="0" presStyleCnt="2" custScaleX="74872" custScaleY="80431" custLinFactX="-24980" custLinFactNeighborX="-100000" custLinFactNeighborY="943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S"/>
        </a:p>
      </dgm:t>
    </dgm:pt>
    <dgm:pt modelId="{B0558E84-DB0F-4903-8DAB-2D04516AE415}" type="pres">
      <dgm:prSet presAssocID="{D3C8665E-0AA3-4462-A14D-0B0311F64B67}" presName="Child1" presStyleLbl="revTx" presStyleIdx="0" presStyleCnt="2" custScaleX="274367" custScaleY="146648" custLinFactNeighborX="-35221" custLinFactNeighborY="-44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4A940B-11A5-4328-B772-0D4ADF4432C8}" type="pres">
      <dgm:prSet presAssocID="{783A3163-2CA4-47FE-86B0-B5D8843D9040}" presName="Image2" presStyleCnt="0"/>
      <dgm:spPr/>
      <dgm:t>
        <a:bodyPr/>
        <a:lstStyle/>
        <a:p>
          <a:endParaRPr lang="es-ES"/>
        </a:p>
      </dgm:t>
    </dgm:pt>
    <dgm:pt modelId="{2B4B6085-94DD-48C0-ADC3-D93198883245}" type="pres">
      <dgm:prSet presAssocID="{783A3163-2CA4-47FE-86B0-B5D8843D9040}" presName="Image" presStyleLbl="fgImgPlace1" presStyleIdx="1" presStyleCnt="2" custScaleX="91550" custScaleY="80431" custLinFactX="-63735" custLinFactNeighborX="-100000" custLinFactNeighborY="53421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S"/>
        </a:p>
      </dgm:t>
    </dgm:pt>
    <dgm:pt modelId="{AF7D9C49-EFC2-46F7-BA3D-3651B055F719}" type="pres">
      <dgm:prSet presAssocID="{783A3163-2CA4-47FE-86B0-B5D8843D9040}" presName="Child2" presStyleLbl="revTx" presStyleIdx="1" presStyleCnt="2" custScaleX="253956" custScaleY="274059" custLinFactNeighborX="-25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F58D5F-55AB-43FD-872E-1C59C26BBC1E}" type="presOf" srcId="{783A3163-2CA4-47FE-86B0-B5D8843D9040}" destId="{AF7D9C49-EFC2-46F7-BA3D-3651B055F719}" srcOrd="0" destOrd="0" presId="urn:microsoft.com/office/officeart/2011/layout/RadialPictureList#1"/>
    <dgm:cxn modelId="{42A22339-1F89-4AA5-8CF3-B3820999A678}" type="presOf" srcId="{9C2F64A6-6A5D-48D2-9A60-DB8B23686AFE}" destId="{C73B9B09-1328-42A8-87A8-96142968E0CF}" srcOrd="0" destOrd="0" presId="urn:microsoft.com/office/officeart/2011/layout/RadialPictureList#1"/>
    <dgm:cxn modelId="{AB167366-3228-42FF-A464-536494AA0055}" type="presOf" srcId="{D3C8665E-0AA3-4462-A14D-0B0311F64B67}" destId="{B0558E84-DB0F-4903-8DAB-2D04516AE415}" srcOrd="0" destOrd="0" presId="urn:microsoft.com/office/officeart/2011/layout/RadialPictureList#1"/>
    <dgm:cxn modelId="{61FD92C4-EB89-4D8F-A0FB-84BEA23159FD}" srcId="{B88DBC4B-1B96-456C-8574-1B685BA6B351}" destId="{D3C8665E-0AA3-4462-A14D-0B0311F64B67}" srcOrd="0" destOrd="0" parTransId="{95F706A2-F59D-47A0-BE5A-3F77198BDDB4}" sibTransId="{9FD995B2-EEE6-4255-B477-A32A80CD6256}"/>
    <dgm:cxn modelId="{E61ADCFD-6331-4016-9144-F4EE1ACAA76D}" type="presOf" srcId="{B88DBC4B-1B96-456C-8574-1B685BA6B351}" destId="{B447A171-C1AD-4185-BF6B-7B02B88A9B15}" srcOrd="0" destOrd="0" presId="urn:microsoft.com/office/officeart/2011/layout/RadialPictureList#1"/>
    <dgm:cxn modelId="{824AA985-5B96-4713-A04A-30AA2B321235}" srcId="{9C2F64A6-6A5D-48D2-9A60-DB8B23686AFE}" destId="{B88DBC4B-1B96-456C-8574-1B685BA6B351}" srcOrd="0" destOrd="0" parTransId="{D8E35945-5C85-4349-A588-061DB7E0FD62}" sibTransId="{8AFEB847-6B60-4103-A1BA-7217D5CB36EC}"/>
    <dgm:cxn modelId="{EB399CDD-10F4-4B6F-A72D-FB0D9BBB6F8A}" srcId="{B88DBC4B-1B96-456C-8574-1B685BA6B351}" destId="{783A3163-2CA4-47FE-86B0-B5D8843D9040}" srcOrd="1" destOrd="0" parTransId="{DB160C00-881A-409D-9AAB-ACA1A59EFD0A}" sibTransId="{89A8E94F-C70F-41DA-95B3-764D9F5ED062}"/>
    <dgm:cxn modelId="{E8F17161-8D09-4C6A-A8EA-105B118B5850}" type="presParOf" srcId="{C73B9B09-1328-42A8-87A8-96142968E0CF}" destId="{B447A171-C1AD-4185-BF6B-7B02B88A9B15}" srcOrd="0" destOrd="0" presId="urn:microsoft.com/office/officeart/2011/layout/RadialPictureList#1"/>
    <dgm:cxn modelId="{DFF544CD-CFE5-4DD0-94B5-768E16D5EEED}" type="presParOf" srcId="{C73B9B09-1328-42A8-87A8-96142968E0CF}" destId="{706B1EC0-5A77-4A84-9913-6D2E6AA9ECB4}" srcOrd="1" destOrd="0" presId="urn:microsoft.com/office/officeart/2011/layout/RadialPictureList#1"/>
    <dgm:cxn modelId="{F0900168-469F-4533-9EA7-6197536DE4B0}" type="presParOf" srcId="{C73B9B09-1328-42A8-87A8-96142968E0CF}" destId="{7B2D6F2D-F756-4451-896F-62E43376A61D}" srcOrd="2" destOrd="0" presId="urn:microsoft.com/office/officeart/2011/layout/RadialPictureList#1"/>
    <dgm:cxn modelId="{7BD8E9E2-3313-465E-A060-0A02DA5E1158}" type="presParOf" srcId="{C73B9B09-1328-42A8-87A8-96142968E0CF}" destId="{B0558E84-DB0F-4903-8DAB-2D04516AE415}" srcOrd="3" destOrd="0" presId="urn:microsoft.com/office/officeart/2011/layout/RadialPictureList#1"/>
    <dgm:cxn modelId="{41266F53-B5DD-4484-B3D7-E848D9AFDB6D}" type="presParOf" srcId="{C73B9B09-1328-42A8-87A8-96142968E0CF}" destId="{9E4A940B-11A5-4328-B772-0D4ADF4432C8}" srcOrd="4" destOrd="0" presId="urn:microsoft.com/office/officeart/2011/layout/RadialPictureList#1"/>
    <dgm:cxn modelId="{E703F291-E859-4B1B-86A5-CAB7580C97EB}" type="presParOf" srcId="{9E4A940B-11A5-4328-B772-0D4ADF4432C8}" destId="{2B4B6085-94DD-48C0-ADC3-D93198883245}" srcOrd="0" destOrd="0" presId="urn:microsoft.com/office/officeart/2011/layout/RadialPictureList#1"/>
    <dgm:cxn modelId="{1556C19C-E6C5-4196-BAB6-F739E8479E1D}" type="presParOf" srcId="{C73B9B09-1328-42A8-87A8-96142968E0CF}" destId="{AF7D9C49-EFC2-46F7-BA3D-3651B055F719}" srcOrd="5" destOrd="0" presId="urn:microsoft.com/office/officeart/2011/layout/RadialPicture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B3E44-3862-45E9-AD94-6EE9CF82536D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41C2AE5-42FE-4755-B325-C5167DF440A4}">
      <dgm:prSet phldrT="[Tex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_tradnl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Tecnologías Aplicadas</a:t>
          </a:r>
          <a:endParaRPr lang="es-ES_tradnl" sz="2000" b="1" dirty="0" smtClean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4E2817-BC91-48DD-AFDE-2A8945F863C9}" type="parTrans" cxnId="{E071853E-D5CF-4449-83F8-6CA6D053B16C}">
      <dgm:prSet/>
      <dgm:spPr/>
      <dgm:t>
        <a:bodyPr/>
        <a:lstStyle/>
        <a:p>
          <a:endParaRPr lang="es-ES">
            <a:solidFill>
              <a:schemeClr val="accent4">
                <a:lumMod val="50000"/>
              </a:schemeClr>
            </a:solidFill>
          </a:endParaRPr>
        </a:p>
      </dgm:t>
    </dgm:pt>
    <dgm:pt modelId="{FC6073DC-EC9D-4EF7-B786-60912B72E198}" type="sibTrans" cxnId="{E071853E-D5CF-4449-83F8-6CA6D053B16C}">
      <dgm:prSet/>
      <dgm:spPr/>
      <dgm:t>
        <a:bodyPr/>
        <a:lstStyle/>
        <a:p>
          <a:endParaRPr lang="es-ES">
            <a:solidFill>
              <a:schemeClr val="accent4">
                <a:lumMod val="50000"/>
              </a:schemeClr>
            </a:solidFill>
          </a:endParaRPr>
        </a:p>
      </dgm:t>
    </dgm:pt>
    <dgm:pt modelId="{AE22D206-A320-4ABB-9A33-6030C067AA5E}">
      <dgm:prSet phldrT="[Tex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s-E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ArcGIS Desktop:</a:t>
          </a:r>
        </a:p>
        <a:p>
          <a:pPr algn="l"/>
          <a:r>
            <a:rPr lang="es-ES" sz="1600" b="1" dirty="0" smtClean="0"/>
            <a:t>* Para la transformación del conjunto de las capas SHAPE en archivo KML.</a:t>
          </a:r>
          <a:endParaRPr lang="es-ES" sz="1600" b="1" dirty="0"/>
        </a:p>
      </dgm:t>
    </dgm:pt>
    <dgm:pt modelId="{D25EA354-17E5-46FE-98E1-995FA190209A}" type="parTrans" cxnId="{49D70979-0A42-42A2-85CA-D374FF3D2444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es-ES">
            <a:solidFill>
              <a:schemeClr val="accent4">
                <a:lumMod val="50000"/>
              </a:schemeClr>
            </a:solidFill>
          </a:endParaRPr>
        </a:p>
      </dgm:t>
    </dgm:pt>
    <dgm:pt modelId="{33FA58F0-26E4-40A4-9BE3-29F8B99A7700}" type="sibTrans" cxnId="{49D70979-0A42-42A2-85CA-D374FF3D2444}">
      <dgm:prSet/>
      <dgm:spPr/>
      <dgm:t>
        <a:bodyPr/>
        <a:lstStyle/>
        <a:p>
          <a:endParaRPr lang="es-ES">
            <a:solidFill>
              <a:schemeClr val="accent4">
                <a:lumMod val="50000"/>
              </a:schemeClr>
            </a:solidFill>
          </a:endParaRPr>
        </a:p>
      </dgm:t>
    </dgm:pt>
    <dgm:pt modelId="{A6C92C12-CE61-4727-AD06-D70AD363DD8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s-ES" sz="18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ArcView</a:t>
          </a:r>
          <a:r>
            <a:rPr lang="es-E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GIS 3.3: </a:t>
          </a:r>
        </a:p>
        <a:p>
          <a:pPr algn="l"/>
          <a:r>
            <a:rPr lang="es-ES" sz="1600" b="1" dirty="0" smtClean="0">
              <a:latin typeface="+mn-lt"/>
              <a:cs typeface="Arial" panose="020B0604020202020204" pitchFamily="34" charset="0"/>
            </a:rPr>
            <a:t>* Geo codificación de efectores permitiendo visualizar y organizar geográficamente los datos. Además de efectuar consultas y editar y analizar la información.</a:t>
          </a:r>
          <a:endParaRPr lang="es-ES" sz="1600" b="1" dirty="0">
            <a:latin typeface="+mn-lt"/>
            <a:cs typeface="Arial" panose="020B0604020202020204" pitchFamily="34" charset="0"/>
          </a:endParaRPr>
        </a:p>
      </dgm:t>
    </dgm:pt>
    <dgm:pt modelId="{90C12D94-84B7-4754-88F7-FEFAECB46CB7}" type="parTrans" cxnId="{2101F811-843D-4FD4-812B-7C7EE7F9F0C9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es-ES">
            <a:solidFill>
              <a:schemeClr val="accent4">
                <a:lumMod val="50000"/>
              </a:schemeClr>
            </a:solidFill>
          </a:endParaRPr>
        </a:p>
      </dgm:t>
    </dgm:pt>
    <dgm:pt modelId="{7A3BECB6-2068-4D75-AC57-1089A1E00E9E}" type="sibTrans" cxnId="{2101F811-843D-4FD4-812B-7C7EE7F9F0C9}">
      <dgm:prSet/>
      <dgm:spPr/>
      <dgm:t>
        <a:bodyPr/>
        <a:lstStyle/>
        <a:p>
          <a:endParaRPr lang="es-ES">
            <a:solidFill>
              <a:schemeClr val="accent4">
                <a:lumMod val="50000"/>
              </a:schemeClr>
            </a:solidFill>
          </a:endParaRPr>
        </a:p>
      </dgm:t>
    </dgm:pt>
    <dgm:pt modelId="{67036E60-268E-4FA6-8071-D605167DD788}">
      <dgm:prSet phldrT="[Tex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s-ES" sz="18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Google Earth versión 7.0.2</a:t>
          </a:r>
        </a:p>
        <a:p>
          <a:pPr algn="l"/>
          <a:r>
            <a:rPr lang="es-ES" sz="1600" b="1" i="0" dirty="0" smtClean="0">
              <a:latin typeface="+mn-lt"/>
            </a:rPr>
            <a:t> * Permitiendo Visualizar los mapas desarrollados en el Atlas Social,  archivos  KML. </a:t>
          </a:r>
          <a:endParaRPr lang="es-ES" sz="1600" b="1" i="0" dirty="0">
            <a:latin typeface="+mn-lt"/>
            <a:cs typeface="Arial" panose="020B0604020202020204" pitchFamily="34" charset="0"/>
          </a:endParaRPr>
        </a:p>
      </dgm:t>
    </dgm:pt>
    <dgm:pt modelId="{9EF71FC2-410B-49FB-958A-8E289815F7E7}" type="parTrans" cxnId="{58DC2754-63C2-459A-A229-41ECA6CF7BDF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es-ES">
            <a:solidFill>
              <a:schemeClr val="accent4">
                <a:lumMod val="50000"/>
              </a:schemeClr>
            </a:solidFill>
          </a:endParaRPr>
        </a:p>
      </dgm:t>
    </dgm:pt>
    <dgm:pt modelId="{0FCC68BD-459E-4732-8B1D-9AB22DE21EFC}" type="sibTrans" cxnId="{58DC2754-63C2-459A-A229-41ECA6CF7BDF}">
      <dgm:prSet/>
      <dgm:spPr/>
      <dgm:t>
        <a:bodyPr/>
        <a:lstStyle/>
        <a:p>
          <a:endParaRPr lang="es-ES">
            <a:solidFill>
              <a:schemeClr val="accent4">
                <a:lumMod val="50000"/>
              </a:schemeClr>
            </a:solidFill>
          </a:endParaRPr>
        </a:p>
      </dgm:t>
    </dgm:pt>
    <dgm:pt modelId="{1CC1A8CC-C318-4493-BD22-C5EB62CBDFEA}" type="pres">
      <dgm:prSet presAssocID="{227B3E44-3862-45E9-AD94-6EE9CF8253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1BDF0A-E7CB-4DF1-AA11-7D2C4A550611}" type="pres">
      <dgm:prSet presAssocID="{E41C2AE5-42FE-4755-B325-C5167DF440A4}" presName="centerShape" presStyleLbl="node0" presStyleIdx="0" presStyleCnt="1" custScaleX="97386" custScaleY="88980" custLinFactNeighborX="41009" custLinFactNeighborY="-24605"/>
      <dgm:spPr/>
      <dgm:t>
        <a:bodyPr/>
        <a:lstStyle/>
        <a:p>
          <a:endParaRPr lang="es-ES"/>
        </a:p>
      </dgm:t>
    </dgm:pt>
    <dgm:pt modelId="{102A07D9-011C-4680-8447-4805D9E5597F}" type="pres">
      <dgm:prSet presAssocID="{D25EA354-17E5-46FE-98E1-995FA190209A}" presName="parTrans" presStyleLbl="bgSibTrans2D1" presStyleIdx="0" presStyleCnt="3" custAng="21492887" custScaleX="44148" custLinFactNeighborX="40665" custLinFactNeighborY="888"/>
      <dgm:spPr/>
      <dgm:t>
        <a:bodyPr/>
        <a:lstStyle/>
        <a:p>
          <a:endParaRPr lang="es-ES"/>
        </a:p>
      </dgm:t>
    </dgm:pt>
    <dgm:pt modelId="{E05C4804-B012-41D7-BEE0-DB30D20F8197}" type="pres">
      <dgm:prSet presAssocID="{AE22D206-A320-4ABB-9A33-6030C067AA5E}" presName="node" presStyleLbl="node1" presStyleIdx="0" presStyleCnt="3" custScaleX="213763" custScaleY="89068" custRadScaleRad="67741" custRadScaleInc="276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69AE5E-8597-4BC5-909E-87E8F72D8CC2}" type="pres">
      <dgm:prSet presAssocID="{90C12D94-84B7-4754-88F7-FEFAECB46CB7}" presName="parTrans" presStyleLbl="bgSibTrans2D1" presStyleIdx="1" presStyleCnt="3" custAng="786937" custScaleX="53562" custLinFactNeighborX="47012" custLinFactNeighborY="-15711"/>
      <dgm:spPr/>
      <dgm:t>
        <a:bodyPr/>
        <a:lstStyle/>
        <a:p>
          <a:endParaRPr lang="es-ES"/>
        </a:p>
      </dgm:t>
    </dgm:pt>
    <dgm:pt modelId="{9DDD1207-4CC5-49C8-B76B-42A8FEEAAD9D}" type="pres">
      <dgm:prSet presAssocID="{A6C92C12-CE61-4727-AD06-D70AD363DD8E}" presName="node" presStyleLbl="node1" presStyleIdx="1" presStyleCnt="3" custScaleX="213763" custScaleY="89068" custRadScaleRad="119982" custRadScaleInc="-36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9C8E59-9BDC-4153-AD39-BA6BA894D1FE}" type="pres">
      <dgm:prSet presAssocID="{9EF71FC2-410B-49FB-958A-8E289815F7E7}" presName="parTrans" presStyleLbl="bgSibTrans2D1" presStyleIdx="2" presStyleCnt="3" custAng="20703590" custScaleX="55914" custLinFactNeighborX="47668" custLinFactNeighborY="29679"/>
      <dgm:spPr/>
      <dgm:t>
        <a:bodyPr/>
        <a:lstStyle/>
        <a:p>
          <a:endParaRPr lang="es-ES"/>
        </a:p>
      </dgm:t>
    </dgm:pt>
    <dgm:pt modelId="{875B0534-82FB-4A1C-9553-C41C1E5F31E8}" type="pres">
      <dgm:prSet presAssocID="{67036E60-268E-4FA6-8071-D605167DD788}" presName="node" presStyleLbl="node1" presStyleIdx="2" presStyleCnt="3" custScaleX="213763" custScaleY="89174" custRadScaleRad="42495" custRadScaleInc="-2556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71853E-D5CF-4449-83F8-6CA6D053B16C}" srcId="{227B3E44-3862-45E9-AD94-6EE9CF82536D}" destId="{E41C2AE5-42FE-4755-B325-C5167DF440A4}" srcOrd="0" destOrd="0" parTransId="{C04E2817-BC91-48DD-AFDE-2A8945F863C9}" sibTransId="{FC6073DC-EC9D-4EF7-B786-60912B72E198}"/>
    <dgm:cxn modelId="{3507D91B-41AB-47CA-8895-6BC9204D65C2}" type="presOf" srcId="{9EF71FC2-410B-49FB-958A-8E289815F7E7}" destId="{1C9C8E59-9BDC-4153-AD39-BA6BA894D1FE}" srcOrd="0" destOrd="0" presId="urn:microsoft.com/office/officeart/2005/8/layout/radial4"/>
    <dgm:cxn modelId="{49D70979-0A42-42A2-85CA-D374FF3D2444}" srcId="{E41C2AE5-42FE-4755-B325-C5167DF440A4}" destId="{AE22D206-A320-4ABB-9A33-6030C067AA5E}" srcOrd="0" destOrd="0" parTransId="{D25EA354-17E5-46FE-98E1-995FA190209A}" sibTransId="{33FA58F0-26E4-40A4-9BE3-29F8B99A7700}"/>
    <dgm:cxn modelId="{AB964F31-C52D-4407-B314-44CBC72906B8}" type="presOf" srcId="{D25EA354-17E5-46FE-98E1-995FA190209A}" destId="{102A07D9-011C-4680-8447-4805D9E5597F}" srcOrd="0" destOrd="0" presId="urn:microsoft.com/office/officeart/2005/8/layout/radial4"/>
    <dgm:cxn modelId="{F8641948-FB07-4C44-92C7-6F3B0A1BCF94}" type="presOf" srcId="{AE22D206-A320-4ABB-9A33-6030C067AA5E}" destId="{E05C4804-B012-41D7-BEE0-DB30D20F8197}" srcOrd="0" destOrd="0" presId="urn:microsoft.com/office/officeart/2005/8/layout/radial4"/>
    <dgm:cxn modelId="{2101F811-843D-4FD4-812B-7C7EE7F9F0C9}" srcId="{E41C2AE5-42FE-4755-B325-C5167DF440A4}" destId="{A6C92C12-CE61-4727-AD06-D70AD363DD8E}" srcOrd="1" destOrd="0" parTransId="{90C12D94-84B7-4754-88F7-FEFAECB46CB7}" sibTransId="{7A3BECB6-2068-4D75-AC57-1089A1E00E9E}"/>
    <dgm:cxn modelId="{4D1053C8-BD42-47F9-AB0D-7CA38EA4B7A7}" type="presOf" srcId="{67036E60-268E-4FA6-8071-D605167DD788}" destId="{875B0534-82FB-4A1C-9553-C41C1E5F31E8}" srcOrd="0" destOrd="0" presId="urn:microsoft.com/office/officeart/2005/8/layout/radial4"/>
    <dgm:cxn modelId="{9418E598-F8A7-4152-B9EC-0D54C5074A35}" type="presOf" srcId="{E41C2AE5-42FE-4755-B325-C5167DF440A4}" destId="{CA1BDF0A-E7CB-4DF1-AA11-7D2C4A550611}" srcOrd="0" destOrd="0" presId="urn:microsoft.com/office/officeart/2005/8/layout/radial4"/>
    <dgm:cxn modelId="{D2BF68AD-295E-49F7-A16F-097BA885A8DD}" type="presOf" srcId="{A6C92C12-CE61-4727-AD06-D70AD363DD8E}" destId="{9DDD1207-4CC5-49C8-B76B-42A8FEEAAD9D}" srcOrd="0" destOrd="0" presId="urn:microsoft.com/office/officeart/2005/8/layout/radial4"/>
    <dgm:cxn modelId="{58DC2754-63C2-459A-A229-41ECA6CF7BDF}" srcId="{E41C2AE5-42FE-4755-B325-C5167DF440A4}" destId="{67036E60-268E-4FA6-8071-D605167DD788}" srcOrd="2" destOrd="0" parTransId="{9EF71FC2-410B-49FB-958A-8E289815F7E7}" sibTransId="{0FCC68BD-459E-4732-8B1D-9AB22DE21EFC}"/>
    <dgm:cxn modelId="{FE0FE8DA-C996-4B99-8211-33A725C33C3C}" type="presOf" srcId="{227B3E44-3862-45E9-AD94-6EE9CF82536D}" destId="{1CC1A8CC-C318-4493-BD22-C5EB62CBDFEA}" srcOrd="0" destOrd="0" presId="urn:microsoft.com/office/officeart/2005/8/layout/radial4"/>
    <dgm:cxn modelId="{AA5ACCB7-E055-4B8F-A32C-B16B12FF2445}" type="presOf" srcId="{90C12D94-84B7-4754-88F7-FEFAECB46CB7}" destId="{1A69AE5E-8597-4BC5-909E-87E8F72D8CC2}" srcOrd="0" destOrd="0" presId="urn:microsoft.com/office/officeart/2005/8/layout/radial4"/>
    <dgm:cxn modelId="{61612421-66C0-498B-B33B-D76F53E937F5}" type="presParOf" srcId="{1CC1A8CC-C318-4493-BD22-C5EB62CBDFEA}" destId="{CA1BDF0A-E7CB-4DF1-AA11-7D2C4A550611}" srcOrd="0" destOrd="0" presId="urn:microsoft.com/office/officeart/2005/8/layout/radial4"/>
    <dgm:cxn modelId="{5A10C0D7-FB04-4732-932B-9BF0DA3D8738}" type="presParOf" srcId="{1CC1A8CC-C318-4493-BD22-C5EB62CBDFEA}" destId="{102A07D9-011C-4680-8447-4805D9E5597F}" srcOrd="1" destOrd="0" presId="urn:microsoft.com/office/officeart/2005/8/layout/radial4"/>
    <dgm:cxn modelId="{B0AB7AAF-31E4-498A-A20A-BBF865CCBFEC}" type="presParOf" srcId="{1CC1A8CC-C318-4493-BD22-C5EB62CBDFEA}" destId="{E05C4804-B012-41D7-BEE0-DB30D20F8197}" srcOrd="2" destOrd="0" presId="urn:microsoft.com/office/officeart/2005/8/layout/radial4"/>
    <dgm:cxn modelId="{E8F7BB93-1264-4E99-8C92-93939248E202}" type="presParOf" srcId="{1CC1A8CC-C318-4493-BD22-C5EB62CBDFEA}" destId="{1A69AE5E-8597-4BC5-909E-87E8F72D8CC2}" srcOrd="3" destOrd="0" presId="urn:microsoft.com/office/officeart/2005/8/layout/radial4"/>
    <dgm:cxn modelId="{88CDE449-5CA5-4ACC-A14C-6F08443B73AF}" type="presParOf" srcId="{1CC1A8CC-C318-4493-BD22-C5EB62CBDFEA}" destId="{9DDD1207-4CC5-49C8-B76B-42A8FEEAAD9D}" srcOrd="4" destOrd="0" presId="urn:microsoft.com/office/officeart/2005/8/layout/radial4"/>
    <dgm:cxn modelId="{7D476D4F-11EF-4BBE-89AD-A97519956897}" type="presParOf" srcId="{1CC1A8CC-C318-4493-BD22-C5EB62CBDFEA}" destId="{1C9C8E59-9BDC-4153-AD39-BA6BA894D1FE}" srcOrd="5" destOrd="0" presId="urn:microsoft.com/office/officeart/2005/8/layout/radial4"/>
    <dgm:cxn modelId="{AF3B3EC0-3F62-4591-A856-69176481FBEC}" type="presParOf" srcId="{1CC1A8CC-C318-4493-BD22-C5EB62CBDFEA}" destId="{875B0534-82FB-4A1C-9553-C41C1E5F31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7A171-C1AD-4185-BF6B-7B02B88A9B15}">
      <dsp:nvSpPr>
        <dsp:cNvPr id="0" name=""/>
        <dsp:cNvSpPr/>
      </dsp:nvSpPr>
      <dsp:spPr>
        <a:xfrm>
          <a:off x="0" y="2409547"/>
          <a:ext cx="1508950" cy="1591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_tradnl" sz="2400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rPr>
            <a:t>Atlas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_tradnl" sz="2400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rPr>
            <a:t>Social</a:t>
          </a:r>
          <a:endParaRPr lang="es-ES" sz="2400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a:endParaRPr>
        </a:p>
      </dsp:txBody>
      <dsp:txXfrm>
        <a:off x="220981" y="2642607"/>
        <a:ext cx="1066988" cy="1125311"/>
      </dsp:txXfrm>
    </dsp:sp>
    <dsp:sp modelId="{706B1EC0-5A77-4A84-9913-6D2E6AA9ECB4}">
      <dsp:nvSpPr>
        <dsp:cNvPr id="0" name=""/>
        <dsp:cNvSpPr/>
      </dsp:nvSpPr>
      <dsp:spPr>
        <a:xfrm>
          <a:off x="-2541189" y="230039"/>
          <a:ext cx="5082379" cy="6252892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2D6F2D-F756-4451-896F-62E43376A61D}">
      <dsp:nvSpPr>
        <dsp:cNvPr id="0" name=""/>
        <dsp:cNvSpPr/>
      </dsp:nvSpPr>
      <dsp:spPr>
        <a:xfrm>
          <a:off x="1825105" y="2752865"/>
          <a:ext cx="1193509" cy="128246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558E84-DB0F-4903-8DAB-2D04516AE415}">
      <dsp:nvSpPr>
        <dsp:cNvPr id="0" name=""/>
        <dsp:cNvSpPr/>
      </dsp:nvSpPr>
      <dsp:spPr>
        <a:xfrm>
          <a:off x="2730583" y="72011"/>
          <a:ext cx="5854357" cy="226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_tradnl" sz="2000" b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ATLAS SOCIAL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1800" b="0" i="0" u="none" kern="1200" dirty="0" smtClean="0">
              <a:effectLst/>
              <a:latin typeface="+mn-lt"/>
              <a:cs typeface="Arial" panose="020B0604020202020204" pitchFamily="34" charset="0"/>
            </a:rPr>
            <a:t>Instrumento </a:t>
          </a:r>
          <a:r>
            <a:rPr lang="es-ES" sz="1800" b="0" i="0" u="none" kern="1200" dirty="0" smtClean="0">
              <a:effectLst/>
              <a:latin typeface="+mn-lt"/>
              <a:cs typeface="Arial" panose="020B0604020202020204" pitchFamily="34" charset="0"/>
            </a:rPr>
            <a:t>innovador de la Provincia de Mendoza que responde a la política que tiende a promover el acceso a la información como elemento fortalecedor del proceso de participación y organización social</a:t>
          </a:r>
          <a:r>
            <a:rPr lang="es-ES" sz="1800" b="0" i="0" u="none" kern="1200" dirty="0" smtClean="0">
              <a:effectLst/>
              <a:latin typeface="+mn-lt"/>
              <a:cs typeface="Arial" panose="020B0604020202020204" pitchFamily="34" charset="0"/>
            </a:rPr>
            <a:t>.</a:t>
          </a:r>
          <a:endParaRPr lang="es-ES" sz="2400" b="0" i="1" u="none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2730583" y="72011"/>
        <a:ext cx="5854357" cy="2263092"/>
      </dsp:txXfrm>
    </dsp:sp>
    <dsp:sp modelId="{2B4B6085-94DD-48C0-ADC3-D93198883245}">
      <dsp:nvSpPr>
        <dsp:cNvPr id="0" name=""/>
        <dsp:cNvSpPr/>
      </dsp:nvSpPr>
      <dsp:spPr>
        <a:xfrm>
          <a:off x="1074396" y="4625035"/>
          <a:ext cx="1459367" cy="128246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F7D9C49-EFC2-46F7-BA3D-3651B055F719}">
      <dsp:nvSpPr>
        <dsp:cNvPr id="0" name=""/>
        <dsp:cNvSpPr/>
      </dsp:nvSpPr>
      <dsp:spPr>
        <a:xfrm>
          <a:off x="3153976" y="2294814"/>
          <a:ext cx="5418833" cy="4229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1600" b="1" i="0" u="none" kern="1200" dirty="0" smtClean="0">
              <a:effectLst/>
              <a:latin typeface="+mn-lt"/>
              <a:cs typeface="Adobe Gurmukhi" panose="01010101010101010101" pitchFamily="50" charset="0"/>
            </a:rPr>
            <a:t>Objetivo: </a:t>
          </a: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proporcionar </a:t>
          </a: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bases de datos y cartografía digital con información oportuna y actualizada de los entes públicos, privados y las organizaciones de la sociedad civil, permitiéndoles contar con un instrumento ágil de consulta de los organismos e instituciones que desempeñan alguna actividad social, cultural, educativa, comunitaria, etc</a:t>
          </a: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.-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s-ES" sz="1600" b="0" i="0" u="none" kern="1200" dirty="0" smtClean="0">
            <a:effectLst/>
            <a:latin typeface="+mn-lt"/>
            <a:cs typeface="Adobe Gurmukhi" panose="01010101010101010101" pitchFamily="50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Es un sitio web donde periódicamente se irán actualizando </a:t>
          </a: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listados de entidades y </a:t>
          </a: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cartografía, de acceso publico, para brindar información clasificada por temática, </a:t>
          </a: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identificando </a:t>
          </a: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actores sociales </a:t>
          </a: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que </a:t>
          </a: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intervienen en el abordaje de las problemáticas sociales y </a:t>
          </a: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facilitando </a:t>
          </a:r>
          <a:r>
            <a:rPr lang="es-ES" sz="1600" b="0" i="0" u="none" kern="1200" dirty="0" smtClean="0">
              <a:effectLst/>
              <a:latin typeface="+mn-lt"/>
              <a:cs typeface="Adobe Gurmukhi" panose="01010101010101010101" pitchFamily="50" charset="0"/>
            </a:rPr>
            <a:t>el diseño de políticas, programas, proyectos o intervenciones sociales adecuadas.</a:t>
          </a:r>
          <a:endParaRPr lang="es-ES" sz="1600" b="0" i="0" u="none" kern="1200" dirty="0">
            <a:effectLst/>
            <a:latin typeface="+mn-lt"/>
            <a:cs typeface="Adobe Gurmukhi" panose="01010101010101010101" pitchFamily="50" charset="0"/>
          </a:endParaRPr>
        </a:p>
      </dsp:txBody>
      <dsp:txXfrm>
        <a:off x="3153976" y="2294814"/>
        <a:ext cx="5418833" cy="4229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BDF0A-E7CB-4DF1-AA11-7D2C4A550611}">
      <dsp:nvSpPr>
        <dsp:cNvPr id="0" name=""/>
        <dsp:cNvSpPr/>
      </dsp:nvSpPr>
      <dsp:spPr>
        <a:xfrm>
          <a:off x="5012394" y="1753277"/>
          <a:ext cx="2224409" cy="20324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Tecnologías Aplicadas</a:t>
          </a:r>
          <a:endParaRPr lang="es-ES_tradnl" sz="2000" b="1" kern="1200" dirty="0" smtClean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8151" y="2050916"/>
        <a:ext cx="1572895" cy="1437128"/>
      </dsp:txXfrm>
    </dsp:sp>
    <dsp:sp modelId="{102A07D9-011C-4680-8447-4805D9E5597F}">
      <dsp:nvSpPr>
        <dsp:cNvPr id="0" name=""/>
        <dsp:cNvSpPr/>
      </dsp:nvSpPr>
      <dsp:spPr>
        <a:xfrm rot="10800804">
          <a:off x="4064986" y="2370220"/>
          <a:ext cx="1125089" cy="650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5C4804-B012-41D7-BEE0-DB30D20F8197}">
      <dsp:nvSpPr>
        <dsp:cNvPr id="0" name=""/>
        <dsp:cNvSpPr/>
      </dsp:nvSpPr>
      <dsp:spPr>
        <a:xfrm>
          <a:off x="-1624" y="1876855"/>
          <a:ext cx="4638465" cy="154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ArcGIS Desktop: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* Para la transformación del conjunto de las capas SHAPE en archivo KML.</a:t>
          </a:r>
          <a:endParaRPr lang="es-ES" sz="1600" b="1" kern="1200" dirty="0"/>
        </a:p>
      </dsp:txBody>
      <dsp:txXfrm>
        <a:off x="43661" y="1922140"/>
        <a:ext cx="4547895" cy="1455586"/>
      </dsp:txXfrm>
    </dsp:sp>
    <dsp:sp modelId="{1A69AE5E-8597-4BC5-909E-87E8F72D8CC2}">
      <dsp:nvSpPr>
        <dsp:cNvPr id="0" name=""/>
        <dsp:cNvSpPr/>
      </dsp:nvSpPr>
      <dsp:spPr>
        <a:xfrm rot="13196496">
          <a:off x="4264262" y="1094083"/>
          <a:ext cx="1606469" cy="650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1992"/>
                <a:satOff val="-4498"/>
                <a:lumOff val="-2255"/>
                <a:alphaOff val="0"/>
                <a:tint val="96000"/>
                <a:lumMod val="104000"/>
              </a:schemeClr>
            </a:gs>
            <a:gs pos="100000">
              <a:schemeClr val="accent3">
                <a:hueOff val="1351992"/>
                <a:satOff val="-4498"/>
                <a:lumOff val="-225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DD1207-4CC5-49C8-B76B-42A8FEEAAD9D}">
      <dsp:nvSpPr>
        <dsp:cNvPr id="0" name=""/>
        <dsp:cNvSpPr/>
      </dsp:nvSpPr>
      <dsp:spPr>
        <a:xfrm>
          <a:off x="0" y="72007"/>
          <a:ext cx="4638465" cy="1546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6000"/>
                <a:lumMod val="104000"/>
              </a:schemeClr>
            </a:gs>
            <a:gs pos="100000">
              <a:schemeClr val="accent1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ArcView</a:t>
          </a:r>
          <a:r>
            <a:rPr lang="es-E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GIS 3.3: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n-lt"/>
              <a:cs typeface="Arial" panose="020B0604020202020204" pitchFamily="34" charset="0"/>
            </a:rPr>
            <a:t>* Geo codificación de efectores permitiendo visualizar y organizar geográficamente los datos. Además de efectuar consultas y editar y analizar la información.</a:t>
          </a:r>
          <a:endParaRPr lang="es-ES" sz="1600" b="1" kern="1200" dirty="0">
            <a:latin typeface="+mn-lt"/>
            <a:cs typeface="Arial" panose="020B0604020202020204" pitchFamily="34" charset="0"/>
          </a:endParaRPr>
        </a:p>
      </dsp:txBody>
      <dsp:txXfrm>
        <a:off x="45285" y="117292"/>
        <a:ext cx="4547895" cy="1455586"/>
      </dsp:txXfrm>
    </dsp:sp>
    <dsp:sp modelId="{1C9C8E59-9BDC-4153-AD39-BA6BA894D1FE}">
      <dsp:nvSpPr>
        <dsp:cNvPr id="0" name=""/>
        <dsp:cNvSpPr/>
      </dsp:nvSpPr>
      <dsp:spPr>
        <a:xfrm rot="8449401">
          <a:off x="4219403" y="3753080"/>
          <a:ext cx="1626947" cy="650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03983"/>
                <a:satOff val="-8997"/>
                <a:lumOff val="-4509"/>
                <a:alphaOff val="0"/>
                <a:tint val="96000"/>
                <a:lumMod val="104000"/>
              </a:schemeClr>
            </a:gs>
            <a:gs pos="100000">
              <a:schemeClr val="accent3">
                <a:hueOff val="2703983"/>
                <a:satOff val="-8997"/>
                <a:lumOff val="-450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5B0534-82FB-4A1C-9553-C41C1E5F31E8}">
      <dsp:nvSpPr>
        <dsp:cNvPr id="0" name=""/>
        <dsp:cNvSpPr/>
      </dsp:nvSpPr>
      <dsp:spPr>
        <a:xfrm>
          <a:off x="1" y="3708594"/>
          <a:ext cx="4638465" cy="1547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03983"/>
                <a:satOff val="-8997"/>
                <a:lumOff val="-4509"/>
                <a:alphaOff val="0"/>
                <a:tint val="96000"/>
                <a:lumMod val="104000"/>
              </a:schemeClr>
            </a:gs>
            <a:gs pos="100000">
              <a:schemeClr val="accent3">
                <a:hueOff val="2703983"/>
                <a:satOff val="-8997"/>
                <a:lumOff val="-450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Google Earth versión 7.0.2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latin typeface="+mn-lt"/>
            </a:rPr>
            <a:t> * Permitiendo Visualizar los mapas desarrollados en el Atlas Social,  archivos  KML. </a:t>
          </a:r>
          <a:endParaRPr lang="es-ES" sz="1600" b="1" i="0" kern="1200" dirty="0">
            <a:latin typeface="+mn-lt"/>
            <a:cs typeface="Arial" panose="020B0604020202020204" pitchFamily="34" charset="0"/>
          </a:endParaRPr>
        </a:p>
      </dsp:txBody>
      <dsp:txXfrm>
        <a:off x="45340" y="3753933"/>
        <a:ext cx="4547787" cy="1457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Lista de imágenes radiales"/>
  <dgm:desc val="Se usa para mostrar relaciones en una idea central. La forma de Nivel 1 contiene texto y todas las formas de Nivel 2 contienen una imagen con el texto correspondiente. Limitado a cuatro imágenes de Nivel 2.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5DC009-A8C1-4E8C-82F9-BBD96D1C5425}" type="datetimeFigureOut">
              <a:rPr lang="es-ES" smtClean="0"/>
              <a:t>12/05/2015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C597EE-ACC7-486B-B67A-EB733ADD12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597EE-ACC7-486B-B67A-EB733ADD129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52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425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50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143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231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107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6879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753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12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871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276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678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254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097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834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537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28923-3B66-447A-BD99-0208334A41EE}" type="datetimeFigureOut">
              <a:rPr lang="es-AR" smtClean="0"/>
              <a:t>12/05/2015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00917F-E442-4EE9-9805-B137A66C3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411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9" y="3429000"/>
            <a:ext cx="8136904" cy="1296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CuadroTexto 4"/>
          <p:cNvSpPr txBox="1"/>
          <p:nvPr/>
        </p:nvSpPr>
        <p:spPr>
          <a:xfrm>
            <a:off x="572564" y="5200220"/>
            <a:ext cx="8167621" cy="107721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 para el diseño de políticas </a:t>
            </a:r>
            <a:endParaRPr lang="es-E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  </a:t>
            </a:r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Provincia de Mendoza</a:t>
            </a:r>
            <a:endParaRPr lang="es-E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03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1871322"/>
              </p:ext>
            </p:extLst>
          </p:nvPr>
        </p:nvGraphicFramePr>
        <p:xfrm>
          <a:off x="257236" y="116632"/>
          <a:ext cx="863524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1213173" cy="122413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718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0" y="180733"/>
            <a:ext cx="1800000" cy="1162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88739"/>
            <a:ext cx="1800000" cy="1168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2 CuadroTexto"/>
          <p:cNvSpPr txBox="1"/>
          <p:nvPr/>
        </p:nvSpPr>
        <p:spPr>
          <a:xfrm>
            <a:off x="2411760" y="44624"/>
            <a:ext cx="6552728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Contenidos: </a:t>
            </a:r>
          </a:p>
          <a:p>
            <a:endParaRPr lang="es-ES_tradnl" sz="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sz="1500" b="1" dirty="0" smtClean="0"/>
              <a:t>Mapas Efectores Sociales: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_tradnl" sz="1500" dirty="0" smtClean="0"/>
              <a:t>Mapas digitalizados que indican y muestran la localización exacta de las entidades que intervienen en políticas sociales en sentido amplio.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sz="1500" b="1" dirty="0" smtClean="0"/>
              <a:t>Mapas Estadísticos y Temáticos: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_tradnl" sz="1500" dirty="0" smtClean="0"/>
              <a:t>Mapas georeferenciadas que representan las principales situaciones de interés social, vivienda, salud, población, trabajo, basados en el Censo Nacional 2010 de Población, Hogares y Vivienda, que tiene como objetivo conocer las principales características habitacionales de los hogares, datos demográficos, económicos y sociales de los habitantes en un determinado momento.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sz="1500" b="1" dirty="0" smtClean="0"/>
              <a:t>Gráficos Estadísticos: </a:t>
            </a:r>
            <a:endParaRPr lang="es-ES_tradnl" sz="1500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_tradnl" sz="1500" dirty="0" smtClean="0"/>
              <a:t>Nos permite visualizar la información cuantitativa de la Provincia de Mendoza extraída del Censo Nacional. Los gráficos  sirven para sustituir y resumir las tablas y poder hacer un análisis rápido de la situación. Mapas georeferenciadas </a:t>
            </a:r>
            <a:r>
              <a:rPr lang="es-ES_tradnl" sz="1500" dirty="0"/>
              <a:t>que representan las principales situaciones de </a:t>
            </a:r>
            <a:r>
              <a:rPr lang="es-ES_tradnl" sz="1500" dirty="0" smtClean="0"/>
              <a:t>interés.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sz="1500" b="1" dirty="0" smtClean="0"/>
              <a:t>Infografías: </a:t>
            </a:r>
            <a:endParaRPr lang="es-ES_tradnl" sz="1500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_tradnl" sz="1500" dirty="0" smtClean="0"/>
              <a:t>Son una combinación de imágenes sintéticas, explicativas y fáciles de entender para comunicar cualquier tipo de información de manera visual.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sz="1500" b="1" dirty="0" smtClean="0"/>
              <a:t>Guía de Entidades: </a:t>
            </a:r>
            <a:endParaRPr lang="es-ES_tradnl" sz="1500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_tradnl" sz="1500" dirty="0" smtClean="0"/>
              <a:t>Compendio de listados sobre la localización de entidades ordenadas por temáticas, coincidiendo los Mapas de Efectores Sociales.</a:t>
            </a:r>
            <a:endParaRPr lang="es-ES_tradnl" sz="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5" y="2190615"/>
            <a:ext cx="1800000" cy="1168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05088"/>
            <a:ext cx="1800000" cy="1142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0" y="4242224"/>
            <a:ext cx="1800000" cy="1156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5256697"/>
            <a:ext cx="1800000" cy="1153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805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00386397"/>
              </p:ext>
            </p:extLst>
          </p:nvPr>
        </p:nvGraphicFramePr>
        <p:xfrm>
          <a:off x="1403648" y="764704"/>
          <a:ext cx="723680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0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67544" y="1322184"/>
            <a:ext cx="8496944" cy="7386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4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http://www.social.mendoza.gov.ar/atlas/index.html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89998"/>
            <a:ext cx="5328592" cy="3847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082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0A28E3A-2E38-464B-A6FE-A743221A2CB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234D632-D101-4BA6-B720-BC5BC0E848A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3E67506-344E-47C1-A584-E0B9152F018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03EC4B1-DF2E-4CBD-8185-E15B9B83BF5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1D0121D-95CB-476C-AB72-2354184E3B7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202BDC1-281D-4D98-8DDC-E61778B1CE8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DDA88D4-EC70-46D8-8C64-AB1B0B3B2AF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CC400D83-6C2E-4A86-B57D-04F54EDFD4C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0C36940-1C47-43E5-8DC8-E519F0265A9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B1B6ADE-45E5-4D5E-A85B-6A7D77EEF045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2EB152C-D8BE-490B-A1B7-03FF650D6D1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1974BAC-823E-40E9-BBCE-AD8076C0324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CC4DB6F8-AB32-47B6-86C0-65CBAE0B350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E534C505-50B5-46B2-ACA1-E7D9A269212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2B66145-DC21-49B9-87C4-554FF012744B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7E7D98F-6DB4-49BA-8BC7-5ABE24B5E62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CC77F21-043A-49D2-84B4-FCAC0D7F09C4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D85DBE2-B129-4BA6-88ED-A9C6E2EA368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46F37B1-FE6D-4197-8FF4-C8D6CA7112A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3E24D4D-4B57-41CF-990F-12CDFEA6F12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4470EF1-9E92-44A7-A380-9AC8F000289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D65576F-024A-42F8-B952-5AFDCC002AC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B89A246-60B9-46EE-B655-D6CA3C2A300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B9D7E1A-FEBD-4072-96A9-94A01972758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BF4326F-86C1-4252-9447-224C4245E3A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B589B3B-CB01-46A7-95F4-09DF5DCC16A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1168</TotalTime>
  <Words>412</Words>
  <Application>Microsoft Office PowerPoint</Application>
  <PresentationFormat>Presentación en pantalla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Adobe Arabic</vt:lpstr>
      <vt:lpstr>Adobe Gurmukhi</vt:lpstr>
      <vt:lpstr>Arial</vt:lpstr>
      <vt:lpstr>Calibri</vt:lpstr>
      <vt:lpstr>Century Gothic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MDH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Fabiana Mabel Castel</dc:creator>
  <cp:lastModifiedBy>Fabiana G C</cp:lastModifiedBy>
  <cp:revision>94</cp:revision>
  <cp:lastPrinted>2013-06-10T14:58:22Z</cp:lastPrinted>
  <dcterms:created xsi:type="dcterms:W3CDTF">2011-06-02T17:18:31Z</dcterms:created>
  <dcterms:modified xsi:type="dcterms:W3CDTF">2015-05-12T19:14:40Z</dcterms:modified>
</cp:coreProperties>
</file>