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9" r:id="rId4"/>
    <p:sldId id="270" r:id="rId5"/>
    <p:sldId id="266" r:id="rId6"/>
    <p:sldId id="268" r:id="rId7"/>
    <p:sldId id="259" r:id="rId8"/>
    <p:sldId id="28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600" autoAdjust="0"/>
  </p:normalViewPr>
  <p:slideViewPr>
    <p:cSldViewPr snapToGrid="0" showGuides="1"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52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95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23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408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61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68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83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71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75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77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98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F6CB-10A8-4C32-8043-857D209F7C56}" type="datetimeFigureOut">
              <a:rPr lang="es-ES" smtClean="0"/>
              <a:t>13/05/2015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0BEDB-DFD7-4FA4-BBFD-189CFBCB27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76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" Type="http://schemas.openxmlformats.org/officeDocument/2006/relationships/image" Target="../media/image2.png"/><Relationship Id="rId21" Type="http://schemas.openxmlformats.org/officeDocument/2006/relationships/image" Target="../media/image23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5" Type="http://schemas.openxmlformats.org/officeDocument/2006/relationships/image" Target="../media/image27.jpeg"/><Relationship Id="rId2" Type="http://schemas.openxmlformats.org/officeDocument/2006/relationships/image" Target="../media/image1.png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24" Type="http://schemas.openxmlformats.org/officeDocument/2006/relationships/image" Target="../media/image26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jpeg"/><Relationship Id="rId10" Type="http://schemas.openxmlformats.org/officeDocument/2006/relationships/image" Target="../media/image12.jpeg"/><Relationship Id="rId19" Type="http://schemas.openxmlformats.org/officeDocument/2006/relationships/image" Target="../media/image21.jpeg"/><Relationship Id="rId4" Type="http://schemas.openxmlformats.org/officeDocument/2006/relationships/image" Target="../media/image3.pn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vescovo@ign.gob.ar" TargetMode="External"/><Relationship Id="rId5" Type="http://schemas.openxmlformats.org/officeDocument/2006/relationships/hyperlink" Target="mailto:ralbanese@ign.gob.ar" TargetMode="External"/><Relationship Id="rId4" Type="http://schemas.openxmlformats.org/officeDocument/2006/relationships/hyperlink" Target="http://www.ign.gob.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71358" cy="1162565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0 CuadroTexto"/>
          <p:cNvSpPr txBox="1">
            <a:spLocks noChangeArrowheads="1"/>
          </p:cNvSpPr>
          <p:nvPr/>
        </p:nvSpPr>
        <p:spPr bwMode="auto">
          <a:xfrm>
            <a:off x="2011679" y="5984716"/>
            <a:ext cx="5181601" cy="76944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588B"/>
                </a:solidFill>
                <a:latin typeface="Calibri" pitchFamily="34" charset="0"/>
              </a:rPr>
              <a:t>X Jornadas de IDERA </a:t>
            </a:r>
          </a:p>
          <a:p>
            <a:pPr algn="ctr"/>
            <a:r>
              <a:rPr lang="es-ES" sz="1400" b="1" dirty="0" smtClean="0">
                <a:solidFill>
                  <a:srgbClr val="00588B"/>
                </a:solidFill>
                <a:latin typeface="Calibri" pitchFamily="34" charset="0"/>
              </a:rPr>
              <a:t>Las IDE orientadas a las políticas públicas</a:t>
            </a:r>
          </a:p>
          <a:p>
            <a:pPr algn="ctr"/>
            <a:r>
              <a:rPr lang="es-ES" sz="1400" b="1" dirty="0" smtClean="0">
                <a:solidFill>
                  <a:srgbClr val="00588B"/>
                </a:solidFill>
                <a:latin typeface="Calibri" pitchFamily="34" charset="0"/>
              </a:rPr>
              <a:t>Mendoza, 15 de mayo de 2015</a:t>
            </a:r>
            <a:endParaRPr lang="es-ES" sz="1400" b="1" dirty="0">
              <a:solidFill>
                <a:srgbClr val="00588B"/>
              </a:solidFill>
              <a:latin typeface="Calibri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9302" y="1264766"/>
            <a:ext cx="8629923" cy="461665"/>
          </a:xfrm>
          <a:prstGeom prst="rect">
            <a:avLst/>
          </a:prstGeom>
          <a:solidFill>
            <a:srgbClr val="0070C0"/>
          </a:solidFill>
          <a:ln w="28575">
            <a:solidFill>
              <a:srgbClr val="00588B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TOPONIMIA OFICIAL ARGENTINA</a:t>
            </a:r>
            <a:endParaRPr lang="es-ES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5462" y="1925488"/>
            <a:ext cx="8027376" cy="369332"/>
          </a:xfrm>
          <a:prstGeom prst="rect">
            <a:avLst/>
          </a:prstGeom>
          <a:solidFill>
            <a:srgbClr val="0070C0"/>
          </a:solidFill>
          <a:ln>
            <a:solidFill>
              <a:srgbClr val="00588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RESPONSABILIDAD DE LOS ESTADOS PROVINCIALES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930" y="375394"/>
            <a:ext cx="2995749" cy="396585"/>
          </a:xfrm>
          <a:prstGeom prst="rect">
            <a:avLst/>
          </a:prstGeom>
        </p:spPr>
      </p:pic>
      <p:pic>
        <p:nvPicPr>
          <p:cNvPr id="1034" name="Picture 10" descr="C:\Users\avescovo\Desktop\Conhel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2" y="3031608"/>
            <a:ext cx="3527397" cy="270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vescovo\Desktop\GOY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431" y="2489604"/>
            <a:ext cx="1801185" cy="283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vescovo\Desktop\EPUYÉ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804" y="3273741"/>
            <a:ext cx="3614738" cy="24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7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2973936" y="1561147"/>
            <a:ext cx="3375589" cy="830997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</a:rPr>
              <a:t>OBJETIVO DE LA PRESENTACIÓN</a:t>
            </a:r>
            <a:endParaRPr lang="es-ES" sz="24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79058" y="2670385"/>
            <a:ext cx="8646212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Difundir en el ámbito de IDERA:</a:t>
            </a:r>
          </a:p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b="1" dirty="0" smtClean="0">
                <a:solidFill>
                  <a:srgbClr val="4D4D4D"/>
                </a:solidFill>
              </a:rPr>
              <a:t>IMPORTANCIA DE LA TOPONIMIA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b="1" dirty="0" smtClean="0">
                <a:solidFill>
                  <a:srgbClr val="4D4D4D"/>
                </a:solidFill>
              </a:rPr>
              <a:t>SITUACIÓN EN ARGENTINA: la misión del IGN en el contexto INTERNACIONAL Y NACIONAL.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b="1" dirty="0" smtClean="0">
                <a:solidFill>
                  <a:srgbClr val="4D4D4D"/>
                </a:solidFill>
              </a:rPr>
              <a:t>RESPONSABILIDAD DE LOS ESTADOS PROVINCIALES: toponimia oficial y toponimia validada.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b="1" dirty="0" smtClean="0">
                <a:solidFill>
                  <a:srgbClr val="4D4D4D"/>
                </a:solidFill>
              </a:rPr>
              <a:t>NECESIDAD de trabajar BAJO ESTÁNDARES </a:t>
            </a:r>
            <a:r>
              <a:rPr lang="es-ES" b="1" dirty="0">
                <a:solidFill>
                  <a:srgbClr val="4D4D4D"/>
                </a:solidFill>
              </a:rPr>
              <a:t>y</a:t>
            </a:r>
            <a:r>
              <a:rPr lang="es-ES" b="1" dirty="0" smtClean="0">
                <a:solidFill>
                  <a:srgbClr val="4D4D4D"/>
                </a:solidFill>
              </a:rPr>
              <a:t> de crear CANALES DE COMUNICACIÓN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b="1" dirty="0" smtClean="0">
              <a:solidFill>
                <a:srgbClr val="4D4D4D"/>
              </a:solidFill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930" y="375394"/>
            <a:ext cx="2995749" cy="3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324740" y="1371309"/>
            <a:ext cx="8524684" cy="461665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</a:rPr>
              <a:t>1. IMPORTANCIA DE LA TOPONIMIA</a:t>
            </a:r>
            <a:endParaRPr lang="es-ES" sz="24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9302" y="2168434"/>
            <a:ext cx="8457538" cy="430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endParaRPr lang="es-ES" sz="2200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PATRIMONIO CULTURAL </a:t>
            </a:r>
          </a:p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COMPONENTE ESENCIAL de la INFORMACIÓN GEORREFERENCIADA en las BDG y de las </a:t>
            </a:r>
            <a:r>
              <a:rPr lang="es-ES" b="1" dirty="0" err="1" smtClean="0">
                <a:solidFill>
                  <a:srgbClr val="4D4D4D"/>
                </a:solidFill>
              </a:rPr>
              <a:t>IDEs</a:t>
            </a:r>
            <a:endParaRPr lang="es-ES" b="1" dirty="0" smtClean="0">
              <a:solidFill>
                <a:srgbClr val="4D4D4D"/>
              </a:solidFill>
            </a:endParaRPr>
          </a:p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PROCESO DE EXPANSIÓN DE LA INFORMACIÓN GEOGRÁFICA  debido a:</a:t>
            </a:r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	- Informatización de la geografía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	</a:t>
            </a:r>
            <a:r>
              <a:rPr lang="es-ES" b="1" dirty="0" smtClean="0">
                <a:solidFill>
                  <a:srgbClr val="4D4D4D"/>
                </a:solidFill>
              </a:rPr>
              <a:t>- Comunicación a través de la red de Internet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	</a:t>
            </a:r>
            <a:r>
              <a:rPr lang="es-ES" b="1" dirty="0" smtClean="0">
                <a:solidFill>
                  <a:srgbClr val="4D4D4D"/>
                </a:solidFill>
              </a:rPr>
              <a:t>- Nuevos paradigmas de acceso libre a la información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	</a:t>
            </a:r>
            <a:r>
              <a:rPr lang="es-ES" b="1" dirty="0" smtClean="0">
                <a:solidFill>
                  <a:srgbClr val="4D4D4D"/>
                </a:solidFill>
              </a:rPr>
              <a:t>- </a:t>
            </a:r>
            <a:r>
              <a:rPr lang="es-ES" b="1" dirty="0">
                <a:solidFill>
                  <a:srgbClr val="4D4D4D"/>
                </a:solidFill>
              </a:rPr>
              <a:t>El usuario participa en la producción de información </a:t>
            </a:r>
            <a:r>
              <a:rPr lang="es-ES" b="1" dirty="0" smtClean="0">
                <a:solidFill>
                  <a:srgbClr val="4D4D4D"/>
                </a:solidFill>
              </a:rPr>
              <a:t>geográfica</a:t>
            </a:r>
            <a:endParaRPr lang="es-ES" b="1" dirty="0">
              <a:solidFill>
                <a:srgbClr val="4D4D4D"/>
              </a:solidFill>
            </a:endParaRPr>
          </a:p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NECESIDAD DE FIJAR NORMAS Y ESTÁNDARES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s-ES" b="1" dirty="0" smtClean="0">
              <a:solidFill>
                <a:srgbClr val="4D4D4D"/>
              </a:solidFill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354644"/>
            <a:ext cx="2781093" cy="3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259302" y="1268760"/>
            <a:ext cx="8260856" cy="461665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</a:rPr>
              <a:t>2. SITUACIÓN en ARGENTINA: el IGN</a:t>
            </a:r>
            <a:endParaRPr lang="es-ES" sz="24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5760" y="2304871"/>
            <a:ext cx="8154398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ES" sz="2000" b="1" dirty="0" smtClean="0">
              <a:solidFill>
                <a:srgbClr val="4D4D4D"/>
              </a:solidFill>
            </a:endParaRPr>
          </a:p>
          <a:p>
            <a:pPr algn="just"/>
            <a:endParaRPr lang="es-ES" sz="2000" b="1" dirty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 smtClean="0">
                <a:solidFill>
                  <a:srgbClr val="4D4D4D"/>
                </a:solidFill>
              </a:rPr>
              <a:t>Misión del IGN : organismo responsable de la toponimia en el espacio territorial argentino.  TOPONIMIA OFICIAL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b="1" dirty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 smtClean="0">
                <a:solidFill>
                  <a:srgbClr val="4D4D4D"/>
                </a:solidFill>
              </a:rPr>
              <a:t>Inclusión en UNGEGN: Objetivo: Normalización de los Nombres Geográficos a nivel Internacional y Nacional</a:t>
            </a:r>
          </a:p>
          <a:p>
            <a:pPr algn="just"/>
            <a:endParaRPr lang="es-ES" sz="2000" b="1" dirty="0">
              <a:solidFill>
                <a:srgbClr val="4D4D4D"/>
              </a:solidFill>
            </a:endParaRPr>
          </a:p>
          <a:p>
            <a:pPr algn="just"/>
            <a:endParaRPr lang="es-ES" sz="2000" b="1" dirty="0" smtClean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s-ES" sz="2000" b="1" dirty="0" smtClean="0">
              <a:solidFill>
                <a:srgbClr val="4D4D4D"/>
              </a:solidFill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354644"/>
            <a:ext cx="2781093" cy="3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259303" y="1450662"/>
            <a:ext cx="8628494" cy="461665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</a:rPr>
              <a:t>3. RESPONSABILIDAD DE LOS ESTADOS PROVINCIALES </a:t>
            </a:r>
            <a:endParaRPr lang="es-ES" sz="24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9303" y="2044293"/>
            <a:ext cx="856248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TOPONIMIA </a:t>
            </a:r>
            <a:r>
              <a:rPr lang="es-ES" b="1" dirty="0" smtClean="0">
                <a:solidFill>
                  <a:srgbClr val="4D4D4D"/>
                </a:solidFill>
              </a:rPr>
              <a:t>VALIDADA</a:t>
            </a:r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	Concepto general y </a:t>
            </a:r>
            <a:r>
              <a:rPr lang="es-ES" b="1" dirty="0" smtClean="0">
                <a:solidFill>
                  <a:srgbClr val="4D4D4D"/>
                </a:solidFill>
              </a:rPr>
              <a:t>excepciones</a:t>
            </a:r>
            <a:endParaRPr lang="es-ES" b="1" dirty="0">
              <a:solidFill>
                <a:srgbClr val="4D4D4D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LAS JURISDICCIONES POLÍTICAS COMO PRODUCTORAS DE NOMBRES GEOGRÁFICOS para la BDG del </a:t>
            </a:r>
            <a:r>
              <a:rPr lang="es-ES" b="1" dirty="0" smtClean="0">
                <a:solidFill>
                  <a:srgbClr val="4D4D4D"/>
                </a:solidFill>
              </a:rPr>
              <a:t>IGN</a:t>
            </a:r>
            <a:endParaRPr lang="es-ES" b="1" dirty="0" smtClean="0">
              <a:solidFill>
                <a:srgbClr val="4D4D4D"/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354644"/>
            <a:ext cx="2781093" cy="368168"/>
          </a:xfrm>
          <a:prstGeom prst="rect">
            <a:avLst/>
          </a:prstGeom>
        </p:spPr>
      </p:pic>
      <p:pic>
        <p:nvPicPr>
          <p:cNvPr id="1026" name="Picture 2" descr="F:\MAY-13-2015\BELÉ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92" y="4025282"/>
            <a:ext cx="1252538" cy="32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MAY-13-2015\BRAGAD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04176" y="5028103"/>
            <a:ext cx="1624329" cy="24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MAY-13-2015\CACH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543" y="5675850"/>
            <a:ext cx="1196562" cy="27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MAY-13-2015\CHAMICA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71" y="4561962"/>
            <a:ext cx="2093913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MAY-13-2015\CHOELE CHOE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297" y="4206436"/>
            <a:ext cx="2381695" cy="27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MAY-13-2015\CIUDAD DE BUENOS AIRE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94" y="4952421"/>
            <a:ext cx="3941154" cy="26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MAY-13-2015\CONCEPCIÓ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158" y="4112272"/>
            <a:ext cx="1994375" cy="25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:\MAY-13-2015\ELDORAD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80" y="5251729"/>
            <a:ext cx="2349500" cy="3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:\MAY-13-2015\GENERAL ACH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94221" y="5314738"/>
            <a:ext cx="1903877" cy="23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:\MAY-13-2015\ISLA DE LOS ESTADOS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3" y="6046559"/>
            <a:ext cx="3207825" cy="25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:\MAY-13-2015\JESÚS MARÍ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4" y="5823956"/>
            <a:ext cx="1962613" cy="25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F:\MAY-13-2015\LAS LOMITAS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695" y="6349451"/>
            <a:ext cx="1833276" cy="2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:\MAY-13-2015\LAS PIRQUITAS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251" y="4841785"/>
            <a:ext cx="1225826" cy="14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F:\MAY-13-2015\MINA RÍO TURBIO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759" y="6152584"/>
            <a:ext cx="2490489" cy="2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:\MAY-13-2015\MONTE QUEMADO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62" y="3671390"/>
            <a:ext cx="3207825" cy="28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F:\MAY-13-2015\NOGOYÁ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846" y="5022393"/>
            <a:ext cx="1082290" cy="22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F:\MAY-13-2015\NOGOYÁ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82777" y="5800050"/>
            <a:ext cx="1414563" cy="29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F:\MAY-13-2015\NUEVA ESPERANZA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02" y="3508640"/>
            <a:ext cx="2776536" cy="26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F:\MAY-13-2015\PASO A CARAÍ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80716" y="4777002"/>
            <a:ext cx="1926989" cy="21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F:\MAY-13-2015\SAN LUIS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64" y="5304339"/>
            <a:ext cx="1852612" cy="27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F:\MAY-13-2015\SAN RAFAEL.JPG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954" y="6053828"/>
            <a:ext cx="1897202" cy="24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F:\MAY-13-2015\VILLA GUILLERMINA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023" y="4492250"/>
            <a:ext cx="3151074" cy="30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F:\MAY-13-2015\VILLA PITUIL.JP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9145">
            <a:off x="7500759" y="4932799"/>
            <a:ext cx="2168452" cy="30361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F:\MAY-13-2015\ZAPALA.JP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15" y="5576167"/>
            <a:ext cx="1564365" cy="3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1219200" y="1268760"/>
            <a:ext cx="6757851" cy="769441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4</a:t>
            </a:r>
            <a:r>
              <a:rPr lang="es-ES" sz="2400" b="1" dirty="0">
                <a:solidFill>
                  <a:schemeClr val="bg1"/>
                </a:solidFill>
              </a:rPr>
              <a:t>. </a:t>
            </a:r>
            <a:r>
              <a:rPr lang="es-ES" sz="2400" b="1" dirty="0" smtClean="0">
                <a:solidFill>
                  <a:schemeClr val="bg1"/>
                </a:solidFill>
              </a:rPr>
              <a:t>PAUTAS DE TRABAJO: NECESIDADES</a:t>
            </a:r>
            <a:endParaRPr lang="es-ES" sz="2400" b="1" dirty="0">
              <a:solidFill>
                <a:schemeClr val="bg1"/>
              </a:solidFill>
            </a:endParaRPr>
          </a:p>
          <a:p>
            <a:pPr algn="ctr"/>
            <a:endParaRPr lang="es-ES" sz="20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93107" y="3160452"/>
            <a:ext cx="8357785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ES" sz="2000" b="1" dirty="0">
              <a:solidFill>
                <a:srgbClr val="4D4D4D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 smtClean="0">
                <a:solidFill>
                  <a:srgbClr val="4D4D4D"/>
                </a:solidFill>
              </a:rPr>
              <a:t>Cartografía escalas 1: 500 000 y 1: 200 000.</a:t>
            </a:r>
          </a:p>
          <a:p>
            <a:pPr algn="just"/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          -  SHN: Carta H401- ISLAS MALVINAS</a:t>
            </a:r>
          </a:p>
          <a:p>
            <a:pPr algn="just"/>
            <a:r>
              <a:rPr lang="es-ES" sz="2000" b="1" dirty="0">
                <a:solidFill>
                  <a:srgbClr val="4D4D4D"/>
                </a:solidFill>
              </a:rPr>
              <a:t>	</a:t>
            </a:r>
            <a:r>
              <a:rPr lang="es-ES" sz="2000" b="1" dirty="0" smtClean="0">
                <a:solidFill>
                  <a:srgbClr val="4D4D4D"/>
                </a:solidFill>
              </a:rPr>
              <a:t>                        H410- ISLAS MALVINAS ( ISLA GRAN MALVINA)</a:t>
            </a:r>
          </a:p>
          <a:p>
            <a:pPr algn="just"/>
            <a:r>
              <a:rPr lang="es-ES" sz="2000" b="1" dirty="0">
                <a:solidFill>
                  <a:srgbClr val="4D4D4D"/>
                </a:solidFill>
              </a:rPr>
              <a:t>	</a:t>
            </a:r>
            <a:r>
              <a:rPr lang="es-ES" sz="2000" b="1" dirty="0" smtClean="0">
                <a:solidFill>
                  <a:srgbClr val="4D4D4D"/>
                </a:solidFill>
              </a:rPr>
              <a:t>	        H411- ISLAS MALVINAS (ISLA SOLEDAD) </a:t>
            </a:r>
          </a:p>
          <a:p>
            <a:pPr algn="just"/>
            <a:r>
              <a:rPr lang="es-ES" sz="2000" b="1" dirty="0">
                <a:solidFill>
                  <a:srgbClr val="4D4D4D"/>
                </a:solidFill>
              </a:rPr>
              <a:t>	</a:t>
            </a:r>
            <a:r>
              <a:rPr lang="es-ES" sz="2000" b="1" dirty="0" smtClean="0">
                <a:solidFill>
                  <a:srgbClr val="4D4D4D"/>
                </a:solidFill>
              </a:rPr>
              <a:t> </a:t>
            </a:r>
          </a:p>
          <a:p>
            <a:pPr algn="just"/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58201" y="2432469"/>
            <a:ext cx="8292691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s-ES" b="1" dirty="0" smtClean="0">
              <a:solidFill>
                <a:srgbClr val="4D4D4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FIJAR ESTÁNDARES: NECESIDAD DE UNIFICAR LAS PAUTAS DE TRATAMIENTO DE LOS NOMBRES GEOGRÁFICOS A NIVEL NACIONAL.  Fuente Básica: UNGEGN</a:t>
            </a:r>
          </a:p>
          <a:p>
            <a:endParaRPr lang="es-ES" dirty="0" smtClean="0">
              <a:solidFill>
                <a:srgbClr val="4D4D4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ANALIZAR ACTORES PRODUCTORES DE NOMBRES GEOGRÁFICOS POR JURISDICCIÓN.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b="1" dirty="0">
              <a:solidFill>
                <a:srgbClr val="4D4D4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DESIGNAR UN ACTOR RESPONSABLE POR JURISDICCIÓN.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b="1" dirty="0">
              <a:solidFill>
                <a:srgbClr val="4D4D4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4D4D4D"/>
                </a:solidFill>
              </a:rPr>
              <a:t>FIJAR CANALES DE COMUNICACIÓN.      </a:t>
            </a:r>
          </a:p>
          <a:p>
            <a:endParaRPr lang="es-ES" sz="2000" b="1" dirty="0">
              <a:solidFill>
                <a:srgbClr val="4D4D4D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354644"/>
            <a:ext cx="2781093" cy="3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350379" y="1268760"/>
            <a:ext cx="8359383" cy="461665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</a:rPr>
              <a:t>5. CONCLUSIONES</a:t>
            </a:r>
            <a:endParaRPr lang="es-ES" sz="2400" b="1" dirty="0">
              <a:solidFill>
                <a:prstClr val="white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50379" y="1905712"/>
            <a:ext cx="8359384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s-ES" b="1" dirty="0" smtClean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OBJETIVOS:</a:t>
            </a:r>
          </a:p>
          <a:p>
            <a:pPr algn="just"/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 1. </a:t>
            </a:r>
            <a:r>
              <a:rPr lang="es-ES" b="1" dirty="0">
                <a:solidFill>
                  <a:srgbClr val="4D4D4D"/>
                </a:solidFill>
              </a:rPr>
              <a:t>I</a:t>
            </a:r>
            <a:r>
              <a:rPr lang="es-ES" b="1" dirty="0" smtClean="0">
                <a:solidFill>
                  <a:srgbClr val="4D4D4D"/>
                </a:solidFill>
              </a:rPr>
              <a:t>nstalar en IDERA la importancia de los Nombres Geográficos como parte de la BDG  </a:t>
            </a: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      de la República Argentina.</a:t>
            </a:r>
          </a:p>
          <a:p>
            <a:pPr algn="just"/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2. Reafirmar la responsabilidad de las jurisdicciones políticas como productoras de la 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     toponimia validada. </a:t>
            </a:r>
          </a:p>
          <a:p>
            <a:pPr algn="just"/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 3. Necesidad de trabajar bajo estándares, definir actores responsables y encontrar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    caminos de comunicación con el IGN como organismo rector en la gestión de la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    toponimia territorial oficial.</a:t>
            </a:r>
          </a:p>
          <a:p>
            <a:pPr algn="just"/>
            <a:endParaRPr lang="es-ES" b="1" dirty="0">
              <a:solidFill>
                <a:srgbClr val="4D4D4D"/>
              </a:solidFill>
            </a:endParaRPr>
          </a:p>
          <a:p>
            <a:pPr algn="just"/>
            <a:r>
              <a:rPr lang="es-ES" b="1" dirty="0" smtClean="0">
                <a:solidFill>
                  <a:srgbClr val="4D4D4D"/>
                </a:solidFill>
              </a:rPr>
              <a:t> 4. Incluir esta temática en el marco de las reuniones anuales de IDERA como espacio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    de puesta en común de iniciativas, proyectos e ideas para el desarrollo de la IDE de</a:t>
            </a:r>
          </a:p>
          <a:p>
            <a:pPr algn="just"/>
            <a:r>
              <a:rPr lang="es-ES" b="1" dirty="0">
                <a:solidFill>
                  <a:srgbClr val="4D4D4D"/>
                </a:solidFill>
              </a:rPr>
              <a:t> </a:t>
            </a:r>
            <a:r>
              <a:rPr lang="es-ES" b="1" dirty="0" smtClean="0">
                <a:solidFill>
                  <a:srgbClr val="4D4D4D"/>
                </a:solidFill>
              </a:rPr>
              <a:t>    la República Argentina.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b="1" dirty="0">
              <a:solidFill>
                <a:srgbClr val="4D4D4D"/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177" y="354644"/>
            <a:ext cx="2781093" cy="3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" y="0"/>
            <a:ext cx="9144000" cy="1056370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0000">
                <a:srgbClr val="3078B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1088740"/>
            <a:ext cx="9143999" cy="73825"/>
          </a:xfrm>
          <a:prstGeom prst="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30" y="8620"/>
            <a:ext cx="1346895" cy="103677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2" y="196643"/>
            <a:ext cx="2051717" cy="660723"/>
          </a:xfrm>
          <a:prstGeom prst="rect">
            <a:avLst/>
          </a:prstGeom>
        </p:spPr>
      </p:pic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679269" y="1436731"/>
            <a:ext cx="7994468" cy="646331"/>
          </a:xfrm>
          <a:prstGeom prst="rect">
            <a:avLst/>
          </a:prstGeom>
          <a:gradFill flip="none" rotWithShape="1">
            <a:gsLst>
              <a:gs pos="0">
                <a:srgbClr val="00588B"/>
              </a:gs>
              <a:gs pos="100000">
                <a:srgbClr val="3078BD"/>
              </a:gs>
              <a:gs pos="64000">
                <a:srgbClr val="3078BD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prstClr val="white"/>
                </a:solidFill>
              </a:rPr>
              <a:t>MUCHAS GRACIAS  !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11578" y="2873829"/>
            <a:ext cx="8377647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000" b="1" dirty="0" smtClean="0">
                <a:solidFill>
                  <a:srgbClr val="4D4D4D"/>
                </a:solidFill>
              </a:rPr>
              <a:t>INSTITUTO GEOGRÁFICO NACIONAL:  </a:t>
            </a:r>
            <a:r>
              <a:rPr lang="es-ES" sz="2000" b="1" u="sng" dirty="0" smtClean="0">
                <a:solidFill>
                  <a:srgbClr val="0070C0"/>
                </a:solidFill>
                <a:hlinkClick r:id="rId4"/>
              </a:rPr>
              <a:t>www.ign.gob.ar</a:t>
            </a:r>
            <a:endParaRPr lang="es-ES" sz="2000" b="1" u="sng" dirty="0" smtClean="0">
              <a:solidFill>
                <a:srgbClr val="0070C0"/>
              </a:solidFill>
            </a:endParaRPr>
          </a:p>
          <a:p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   DIRECCIÓN DE GEOGRAFÍA: Director: Prof. </a:t>
            </a:r>
            <a:r>
              <a:rPr lang="es-ES" sz="2000" b="1" dirty="0" err="1" smtClean="0">
                <a:solidFill>
                  <a:srgbClr val="4D4D4D"/>
                </a:solidFill>
              </a:rPr>
              <a:t>Ruben</a:t>
            </a:r>
            <a:r>
              <a:rPr lang="es-ES" sz="2000" b="1" dirty="0" smtClean="0">
                <a:solidFill>
                  <a:srgbClr val="4D4D4D"/>
                </a:solidFill>
              </a:rPr>
              <a:t> </a:t>
            </a:r>
            <a:r>
              <a:rPr lang="es-ES" sz="2000" b="1" dirty="0" err="1" smtClean="0">
                <a:solidFill>
                  <a:srgbClr val="4D4D4D"/>
                </a:solidFill>
              </a:rPr>
              <a:t>Albanese</a:t>
            </a:r>
            <a:endParaRPr lang="es-ES" sz="2000" b="1" dirty="0" smtClean="0">
              <a:solidFill>
                <a:srgbClr val="4D4D4D"/>
              </a:solidFill>
            </a:endParaRPr>
          </a:p>
          <a:p>
            <a:r>
              <a:rPr lang="es-ES" sz="2000" b="1" dirty="0">
                <a:solidFill>
                  <a:srgbClr val="4D4D4D"/>
                </a:solidFill>
              </a:rPr>
              <a:t>	</a:t>
            </a:r>
            <a:r>
              <a:rPr lang="es-ES" sz="2000" b="1" dirty="0" smtClean="0">
                <a:solidFill>
                  <a:srgbClr val="4D4D4D"/>
                </a:solidFill>
              </a:rPr>
              <a:t>			             </a:t>
            </a:r>
            <a:r>
              <a:rPr lang="es-ES" sz="2000" b="1" dirty="0" smtClean="0">
                <a:solidFill>
                  <a:srgbClr val="4D4D4D"/>
                </a:solidFill>
                <a:hlinkClick r:id="rId5"/>
              </a:rPr>
              <a:t>ralbanese@ign.gob.ar</a:t>
            </a:r>
            <a:endParaRPr lang="es-ES" sz="2000" b="1" dirty="0" smtClean="0">
              <a:solidFill>
                <a:srgbClr val="4D4D4D"/>
              </a:solidFill>
            </a:endParaRPr>
          </a:p>
          <a:p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                                                                        Tel: (011) 4576-5576 interno 151</a:t>
            </a:r>
          </a:p>
          <a:p>
            <a:endParaRPr lang="es-ES" sz="2000" b="1" dirty="0" smtClean="0">
              <a:solidFill>
                <a:srgbClr val="4D4D4D"/>
              </a:solidFill>
            </a:endParaRPr>
          </a:p>
          <a:p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        Departamento de Proyectos Geográficos:</a:t>
            </a:r>
          </a:p>
          <a:p>
            <a:r>
              <a:rPr lang="es-ES" sz="2000" b="1" dirty="0">
                <a:solidFill>
                  <a:srgbClr val="4D4D4D"/>
                </a:solidFill>
              </a:rPr>
              <a:t> </a:t>
            </a:r>
            <a:r>
              <a:rPr lang="es-ES" sz="2000" b="1" dirty="0" smtClean="0">
                <a:solidFill>
                  <a:srgbClr val="4D4D4D"/>
                </a:solidFill>
              </a:rPr>
              <a:t>                                                           Adriana </a:t>
            </a:r>
            <a:r>
              <a:rPr lang="es-ES" sz="2000" b="1" dirty="0" err="1" smtClean="0">
                <a:solidFill>
                  <a:srgbClr val="4D4D4D"/>
                </a:solidFill>
              </a:rPr>
              <a:t>Vescovo</a:t>
            </a:r>
            <a:r>
              <a:rPr lang="es-ES" sz="2000" b="1" dirty="0" smtClean="0">
                <a:solidFill>
                  <a:srgbClr val="4D4D4D"/>
                </a:solidFill>
              </a:rPr>
              <a:t>:   </a:t>
            </a:r>
            <a:r>
              <a:rPr lang="es-ES" sz="2000" b="1" dirty="0" smtClean="0">
                <a:solidFill>
                  <a:srgbClr val="4D4D4D"/>
                </a:solidFill>
                <a:hlinkClick r:id="rId6"/>
              </a:rPr>
              <a:t>avescovo@ign.gob.ar</a:t>
            </a:r>
            <a:endParaRPr lang="es-ES" sz="2000" b="1" dirty="0" smtClean="0">
              <a:solidFill>
                <a:srgbClr val="4D4D4D"/>
              </a:solidFill>
            </a:endParaRPr>
          </a:p>
          <a:p>
            <a:r>
              <a:rPr lang="es-ES" sz="2000" b="1" dirty="0" smtClean="0">
                <a:solidFill>
                  <a:srgbClr val="4D4D4D"/>
                </a:solidFill>
              </a:rPr>
              <a:t>                                        			Tel:  (011)  4576-5576 interno 190</a:t>
            </a:r>
          </a:p>
        </p:txBody>
      </p:sp>
    </p:spTree>
    <p:extLst>
      <p:ext uri="{BB962C8B-B14F-4D97-AF65-F5344CB8AC3E}">
        <p14:creationId xmlns:p14="http://schemas.microsoft.com/office/powerpoint/2010/main" val="21127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369</Words>
  <Application>Microsoft Office PowerPoint</Application>
  <PresentationFormat>Presentación en pantalla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Zambrana</dc:creator>
  <cp:lastModifiedBy>Adriana Vescovo</cp:lastModifiedBy>
  <cp:revision>127</cp:revision>
  <dcterms:created xsi:type="dcterms:W3CDTF">2013-10-29T16:06:57Z</dcterms:created>
  <dcterms:modified xsi:type="dcterms:W3CDTF">2015-05-13T16:29:25Z</dcterms:modified>
</cp:coreProperties>
</file>